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64" r:id="rId3"/>
    <p:sldId id="257" r:id="rId4"/>
    <p:sldId id="268" r:id="rId5"/>
    <p:sldId id="258" r:id="rId6"/>
    <p:sldId id="261" r:id="rId7"/>
    <p:sldId id="267" r:id="rId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A2"/>
    <a:srgbClr val="F0B682"/>
    <a:srgbClr val="C6CE86"/>
    <a:srgbClr val="90DFB0"/>
    <a:srgbClr val="62E8EC"/>
    <a:srgbClr val="78ED54"/>
    <a:srgbClr val="EB9569"/>
    <a:srgbClr val="E07FEA"/>
    <a:srgbClr val="9C8AEA"/>
    <a:srgbClr val="F0C8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51" d="100"/>
          <a:sy n="51" d="100"/>
        </p:scale>
        <p:origin x="2076" y="72"/>
      </p:cViewPr>
      <p:guideLst>
        <p:guide orient="horz" pos="2184"/>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5854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21485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344448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3C5C09-D881-4E8C-AF96-8FF3BC27FFB4}"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73590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3C5C09-D881-4E8C-AF96-8FF3BC27FFB4}"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259595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3C5C09-D881-4E8C-AF96-8FF3BC27FFB4}"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92745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C5C09-D881-4E8C-AF96-8FF3BC27FFB4}" type="datetimeFigureOut">
              <a:rPr lang="en-US" smtClean="0"/>
              <a:t>8/9/2020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49138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C5C09-D881-4E8C-AF96-8FF3BC27FFB4}" type="datetimeFigureOut">
              <a:rPr lang="en-US" smtClean="0"/>
              <a:t>8/9/2020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1073303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3C5C09-D881-4E8C-AF96-8FF3BC27FFB4}" type="datetimeFigureOut">
              <a:rPr lang="en-US" smtClean="0"/>
              <a:t>8/9/2020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02619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205835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F73C5C09-D881-4E8C-AF96-8FF3BC27FFB4}"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31001-90F9-4D93-88A9-BA7FB60D5A77}" type="slidenum">
              <a:rPr lang="en-US" smtClean="0"/>
              <a:t>‹#›</a:t>
            </a:fld>
            <a:endParaRPr lang="en-US"/>
          </a:p>
        </p:txBody>
      </p:sp>
    </p:spTree>
    <p:extLst>
      <p:ext uri="{BB962C8B-B14F-4D97-AF65-F5344CB8AC3E}">
        <p14:creationId xmlns:p14="http://schemas.microsoft.com/office/powerpoint/2010/main" val="382493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F73C5C09-D881-4E8C-AF96-8FF3BC27FFB4}" type="datetimeFigureOut">
              <a:rPr lang="en-US" smtClean="0"/>
              <a:t>8/9/2020</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BE531001-90F9-4D93-88A9-BA7FB60D5A77}" type="slidenum">
              <a:rPr lang="en-US" smtClean="0"/>
              <a:t>‹#›</a:t>
            </a:fld>
            <a:endParaRPr lang="en-US"/>
          </a:p>
        </p:txBody>
      </p:sp>
    </p:spTree>
    <p:extLst>
      <p:ext uri="{BB962C8B-B14F-4D97-AF65-F5344CB8AC3E}">
        <p14:creationId xmlns:p14="http://schemas.microsoft.com/office/powerpoint/2010/main" val="37668798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image" Target="../media/image5.jpeg"/><Relationship Id="rId16"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A394-C357-4545-8852-8FD4DBA57CB3}"/>
              </a:ext>
            </a:extLst>
          </p:cNvPr>
          <p:cNvSpPr>
            <a:spLocks noGrp="1"/>
          </p:cNvSpPr>
          <p:nvPr>
            <p:ph type="title"/>
          </p:nvPr>
        </p:nvSpPr>
        <p:spPr>
          <a:xfrm>
            <a:off x="534352" y="3419856"/>
            <a:ext cx="6703695" cy="1609344"/>
          </a:xfrm>
        </p:spPr>
        <p:txBody>
          <a:bodyPr>
            <a:normAutofit fontScale="90000"/>
          </a:bodyPr>
          <a:lstStyle/>
          <a:p>
            <a:pPr>
              <a:lnSpc>
                <a:spcPct val="100000"/>
              </a:lnSpc>
            </a:pPr>
            <a:r>
              <a:rPr lang="en-US" sz="3600" dirty="0">
                <a:latin typeface="Arial" panose="020B0604020202020204" pitchFamily="34" charset="0"/>
                <a:cs typeface="Arial" panose="020B0604020202020204" pitchFamily="34" charset="0"/>
              </a:rPr>
              <a:t>A phylogenomic investigation of </a:t>
            </a:r>
            <a:r>
              <a:rPr lang="en-US" sz="3600" i="1" dirty="0">
                <a:latin typeface="Arial" panose="020B0604020202020204" pitchFamily="34" charset="0"/>
                <a:cs typeface="Arial" panose="020B0604020202020204" pitchFamily="34" charset="0"/>
              </a:rPr>
              <a:t>Scutellaria </a:t>
            </a:r>
            <a:r>
              <a:rPr lang="en-US" sz="3600" dirty="0">
                <a:latin typeface="Arial" panose="020B0604020202020204" pitchFamily="34" charset="0"/>
                <a:cs typeface="Arial" panose="020B0604020202020204" pitchFamily="34" charset="0"/>
              </a:rPr>
              <a:t>reveals distinct patterns in medicinal flavonoid diversity</a:t>
            </a:r>
          </a:p>
        </p:txBody>
      </p:sp>
      <p:sp>
        <p:nvSpPr>
          <p:cNvPr id="3" name="Content Placeholder 2">
            <a:extLst>
              <a:ext uri="{FF2B5EF4-FFF2-40B4-BE49-F238E27FC236}">
                <a16:creationId xmlns:a16="http://schemas.microsoft.com/office/drawing/2014/main" id="{82C7EC52-3F1E-4F26-ADB2-CA2A8C2C45A4}"/>
              </a:ext>
            </a:extLst>
          </p:cNvPr>
          <p:cNvSpPr>
            <a:spLocks noGrp="1"/>
          </p:cNvSpPr>
          <p:nvPr>
            <p:ph idx="1"/>
          </p:nvPr>
        </p:nvSpPr>
        <p:spPr>
          <a:xfrm>
            <a:off x="534352" y="5029200"/>
            <a:ext cx="6703695" cy="4030346"/>
          </a:xfrm>
        </p:spPr>
        <p:txBody>
          <a:bodyPr>
            <a:normAutofit/>
          </a:bodyPr>
          <a:lstStyle/>
          <a:p>
            <a:pPr marL="0" indent="0">
              <a:lnSpc>
                <a:spcPct val="114000"/>
              </a:lnSpc>
              <a:buNone/>
            </a:pPr>
            <a:r>
              <a:rPr lang="en-US" sz="1800" dirty="0">
                <a:latin typeface="Arial" panose="020B0604020202020204" pitchFamily="34" charset="0"/>
                <a:cs typeface="Arial" panose="020B0604020202020204" pitchFamily="34" charset="0"/>
              </a:rPr>
              <a:t>Bryce Askey</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Yeong Hun Song</a:t>
            </a:r>
            <a:r>
              <a:rPr lang="en-US" sz="1800" baseline="300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Yoonkyung</a:t>
            </a:r>
            <a:r>
              <a:rPr lang="en-US" sz="1800" dirty="0">
                <a:latin typeface="Arial" panose="020B0604020202020204" pitchFamily="34" charset="0"/>
                <a:cs typeface="Arial" panose="020B0604020202020204" pitchFamily="34" charset="0"/>
              </a:rPr>
              <a:t> Lee</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t>
            </a:r>
            <a:r>
              <a:rPr lang="en-US" sz="1800">
                <a:latin typeface="Arial" panose="020B0604020202020204" pitchFamily="34" charset="0"/>
                <a:cs typeface="Arial" panose="020B0604020202020204" pitchFamily="34" charset="0"/>
              </a:rPr>
              <a:t>Ru Dai</a:t>
            </a:r>
            <a:r>
              <a:rPr lang="en-US" sz="1800" baseline="30000">
                <a:latin typeface="Arial" panose="020B0604020202020204" pitchFamily="34" charset="0"/>
                <a:cs typeface="Arial" panose="020B0604020202020204" pitchFamily="34" charset="0"/>
              </a:rPr>
              <a:t>1</a:t>
            </a:r>
            <a:r>
              <a:rPr lang="en-US" sz="180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Sangtae</a:t>
            </a:r>
            <a:r>
              <a:rPr lang="en-US" sz="1800" dirty="0">
                <a:latin typeface="Arial" panose="020B0604020202020204" pitchFamily="34" charset="0"/>
                <a:cs typeface="Arial" panose="020B0604020202020204" pitchFamily="34" charset="0"/>
              </a:rPr>
              <a:t> Kim</a:t>
            </a:r>
            <a:r>
              <a:rPr lang="en-US" sz="1800" baseline="30000" dirty="0">
                <a:latin typeface="Arial" panose="020B0604020202020204" pitchFamily="34" charset="0"/>
                <a:cs typeface="Arial" panose="020B0604020202020204" pitchFamily="34" charset="0"/>
              </a:rPr>
              <a:t>2</a:t>
            </a:r>
            <a:r>
              <a:rPr lang="en-US" sz="1800" dirty="0">
                <a:latin typeface="Arial" panose="020B0604020202020204" pitchFamily="34" charset="0"/>
                <a:cs typeface="Arial" panose="020B0604020202020204" pitchFamily="34" charset="0"/>
              </a:rPr>
              <a:t>, and Jeongim Kim</a:t>
            </a:r>
            <a:r>
              <a:rPr lang="en-US" sz="1800" baseline="30000" dirty="0">
                <a:latin typeface="Arial" panose="020B0604020202020204" pitchFamily="34" charset="0"/>
                <a:cs typeface="Arial" panose="020B0604020202020204" pitchFamily="34" charset="0"/>
              </a:rPr>
              <a:t>1,3</a:t>
            </a:r>
          </a:p>
          <a:p>
            <a:pPr marL="0" indent="0">
              <a:buNone/>
            </a:pP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Horticultural Sciences Department, University of Florida, Gainesville, FL, USA</a:t>
            </a:r>
          </a:p>
          <a:p>
            <a:pPr marL="0" indent="0">
              <a:buNone/>
            </a:pP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Department of Biology, </a:t>
            </a:r>
            <a:r>
              <a:rPr lang="en-US" sz="1200" dirty="0" err="1">
                <a:latin typeface="Arial" panose="020B0604020202020204" pitchFamily="34" charset="0"/>
                <a:cs typeface="Arial" panose="020B0604020202020204" pitchFamily="34" charset="0"/>
              </a:rPr>
              <a:t>Sungshin</a:t>
            </a:r>
            <a:r>
              <a:rPr lang="en-US" sz="1200" dirty="0">
                <a:latin typeface="Arial" panose="020B0604020202020204" pitchFamily="34" charset="0"/>
                <a:cs typeface="Arial" panose="020B0604020202020204" pitchFamily="34" charset="0"/>
              </a:rPr>
              <a:t> Women’s University, Seoul, Republic of Korea</a:t>
            </a:r>
          </a:p>
          <a:p>
            <a:pPr marL="0" indent="0">
              <a:buNone/>
            </a:pP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Plant Molecular and Cellular Biology Graduate Program, University of Florida, Gainesville, FL</a:t>
            </a:r>
            <a:r>
              <a:rPr lang="en-US" sz="1200">
                <a:latin typeface="Arial" panose="020B0604020202020204" pitchFamily="34" charset="0"/>
                <a:cs typeface="Arial" panose="020B0604020202020204" pitchFamily="34" charset="0"/>
              </a:rPr>
              <a:t>, USA</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48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1" y="9596735"/>
            <a:ext cx="7772400"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1. </a:t>
            </a:r>
            <a:r>
              <a:rPr lang="en-US" sz="1200" dirty="0">
                <a:latin typeface="Arial" panose="020B0604020202020204" pitchFamily="34" charset="0"/>
                <a:cs typeface="Arial" panose="020B0604020202020204" pitchFamily="34" charset="0"/>
              </a:rPr>
              <a:t>(A)</a:t>
            </a:r>
            <a:r>
              <a:rPr lang="en-US" sz="1200" b="1" dirty="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Maximum likelihood phylogenetic </a:t>
            </a:r>
            <a:r>
              <a:rPr lang="en-US" sz="1200" dirty="0">
                <a:latin typeface="Arial" panose="020B0604020202020204" pitchFamily="34" charset="0"/>
                <a:cs typeface="Arial" panose="020B0604020202020204" pitchFamily="34" charset="0"/>
              </a:rPr>
              <a:t>tree inferred </a:t>
            </a:r>
            <a:r>
              <a:rPr lang="en-US" sz="1200">
                <a:latin typeface="Arial" panose="020B0604020202020204" pitchFamily="34" charset="0"/>
                <a:cs typeface="Arial" panose="020B0604020202020204" pitchFamily="34" charset="0"/>
              </a:rPr>
              <a:t>from 3 chloroplast genomic regions for 51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and 1 outgroup</a:t>
            </a:r>
            <a:r>
              <a:rPr lang="en-US" sz="1200" i="1">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To facilitate downstream analysis, the </a:t>
            </a:r>
            <a:r>
              <a:rPr lang="en-US" sz="1200">
                <a:latin typeface="Arial" panose="020B0604020202020204" pitchFamily="34" charset="0"/>
                <a:cs typeface="Arial" panose="020B0604020202020204" pitchFamily="34" charset="0"/>
              </a:rPr>
              <a:t>tree was </a:t>
            </a:r>
            <a:r>
              <a:rPr lang="en-US" sz="1200" dirty="0">
                <a:latin typeface="Arial" panose="020B0604020202020204" pitchFamily="34" charset="0"/>
                <a:cs typeface="Arial" panose="020B0604020202020204" pitchFamily="34" charset="0"/>
              </a:rPr>
              <a:t>subdivided </a:t>
            </a:r>
            <a:r>
              <a:rPr lang="en-US" sz="1200">
                <a:latin typeface="Arial" panose="020B0604020202020204" pitchFamily="34" charset="0"/>
                <a:cs typeface="Arial" panose="020B0604020202020204" pitchFamily="34" charset="0"/>
              </a:rPr>
              <a:t>into 5 color-coded clades.</a:t>
            </a:r>
            <a:endParaRPr lang="en-US" sz="1200" b="1" dirty="0">
              <a:latin typeface="Arial" panose="020B0604020202020204" pitchFamily="34" charset="0"/>
              <a:cs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B2AE6DBB-D941-4896-9943-D673495B3D3D}"/>
              </a:ext>
            </a:extLst>
          </p:cNvPr>
          <p:cNvPicPr>
            <a:picLocks noChangeAspect="1"/>
          </p:cNvPicPr>
          <p:nvPr/>
        </p:nvPicPr>
        <p:blipFill rotWithShape="1">
          <a:blip r:embed="rId2">
            <a:extLst>
              <a:ext uri="{28A0092B-C50C-407E-A947-70E740481C1C}">
                <a14:useLocalDpi xmlns:a14="http://schemas.microsoft.com/office/drawing/2010/main" val="0"/>
              </a:ext>
            </a:extLst>
          </a:blip>
          <a:srcRect b="503"/>
          <a:stretch/>
        </p:blipFill>
        <p:spPr>
          <a:xfrm>
            <a:off x="1030563" y="0"/>
            <a:ext cx="5711274" cy="9512937"/>
          </a:xfrm>
          <a:prstGeom prst="rect">
            <a:avLst/>
          </a:prstGeom>
        </p:spPr>
      </p:pic>
    </p:spTree>
    <p:extLst>
      <p:ext uri="{BB962C8B-B14F-4D97-AF65-F5344CB8AC3E}">
        <p14:creationId xmlns:p14="http://schemas.microsoft.com/office/powerpoint/2010/main" val="374568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4DC91A-8BA0-4317-BED8-D3230417C3A0}"/>
              </a:ext>
            </a:extLst>
          </p:cNvPr>
          <p:cNvSpPr txBox="1"/>
          <p:nvPr/>
        </p:nvSpPr>
        <p:spPr>
          <a:xfrm>
            <a:off x="0" y="8673405"/>
            <a:ext cx="7772400" cy="120032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2</a:t>
            </a:r>
            <a:r>
              <a:rPr lang="en-US" sz="1200" b="1">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Aerial flavonoid concentrations measured </a:t>
            </a:r>
            <a:r>
              <a:rPr lang="en-US" sz="1200" dirty="0">
                <a:latin typeface="Arial" panose="020B0604020202020204" pitchFamily="34" charset="0"/>
                <a:cs typeface="Arial" panose="020B0604020202020204" pitchFamily="34" charset="0"/>
              </a:rPr>
              <a:t>with High Performance Liquid Chromatography (HPLC</a:t>
            </a:r>
            <a:r>
              <a:rPr lang="en-US" sz="1200">
                <a:latin typeface="Arial" panose="020B0604020202020204" pitchFamily="34" charset="0"/>
                <a:cs typeface="Arial" panose="020B0604020202020204" pitchFamily="34" charset="0"/>
              </a:rPr>
              <a:t>) for # species </a:t>
            </a:r>
            <a:r>
              <a:rPr lang="en-US" sz="1200" dirty="0">
                <a:latin typeface="Arial" panose="020B0604020202020204" pitchFamily="34" charset="0"/>
                <a:cs typeface="Arial" panose="020B0604020202020204" pitchFamily="34" charset="0"/>
              </a:rPr>
              <a:t>of </a:t>
            </a:r>
            <a:r>
              <a:rPr lang="en-US" sz="1200" i="1" dirty="0">
                <a:latin typeface="Arial" panose="020B0604020202020204" pitchFamily="34" charset="0"/>
                <a:cs typeface="Arial" panose="020B0604020202020204" pitchFamily="34" charset="0"/>
              </a:rPr>
              <a:t>Scutellaria</a:t>
            </a:r>
            <a:r>
              <a:rPr lang="en-US" sz="1200">
                <a:latin typeface="Arial" panose="020B0604020202020204" pitchFamily="34" charset="0"/>
                <a:cs typeface="Arial" panose="020B0604020202020204" pitchFamily="34" charset="0"/>
              </a:rPr>
              <a:t>. (A) Heatmap of collected data. Colored </a:t>
            </a:r>
            <a:r>
              <a:rPr lang="en-US" sz="1200" dirty="0">
                <a:latin typeface="Arial" panose="020B0604020202020204" pitchFamily="34" charset="0"/>
                <a:cs typeface="Arial" panose="020B0604020202020204" pitchFamily="34" charset="0"/>
              </a:rPr>
              <a:t>circles next to species names indicate phylogenetic clade, as shown in Figure 1. An empty circle indicates that the species was not included in the tree from Figure 1. Data for fresh tissue samples is shown at 5000 ppm (5 mg sample / 1 mL solvent). Data for herbarium tissue samples is shown at 500 ppm (0.5 mg sample / 1 mL solvent</a:t>
            </a:r>
            <a:r>
              <a:rPr lang="en-US" sz="1200">
                <a:latin typeface="Arial" panose="020B0604020202020204" pitchFamily="34" charset="0"/>
                <a:cs typeface="Arial" panose="020B0604020202020204" pitchFamily="34" charset="0"/>
              </a:rPr>
              <a:t>). (B) Multiple Correspondance Analysis (MCA) results generated from binary version of flavonoid data. (C) Variable representations from MCA.</a:t>
            </a:r>
            <a:endParaRPr lang="en-US" sz="1200" b="1" dirty="0">
              <a:latin typeface="Arial" panose="020B0604020202020204" pitchFamily="34" charset="0"/>
              <a:cs typeface="Arial" panose="020B0604020202020204"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415D9435-5BD6-4128-AF39-25DD7CD1B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261"/>
            <a:ext cx="4239813" cy="7069015"/>
          </a:xfrm>
          <a:prstGeom prst="rect">
            <a:avLst/>
          </a:prstGeom>
        </p:spPr>
      </p:pic>
      <p:sp>
        <p:nvSpPr>
          <p:cNvPr id="11" name="TextBox 10">
            <a:extLst>
              <a:ext uri="{FF2B5EF4-FFF2-40B4-BE49-F238E27FC236}">
                <a16:creationId xmlns:a16="http://schemas.microsoft.com/office/drawing/2014/main" id="{A4AADE6A-D8FD-489B-BEF2-40D6DDD20719}"/>
              </a:ext>
            </a:extLst>
          </p:cNvPr>
          <p:cNvSpPr txBox="1"/>
          <p:nvPr/>
        </p:nvSpPr>
        <p:spPr>
          <a:xfrm>
            <a:off x="0"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C0A2F5AE-52F7-4217-B294-8C1F3613C249}"/>
              </a:ext>
            </a:extLst>
          </p:cNvPr>
          <p:cNvSpPr txBox="1"/>
          <p:nvPr/>
        </p:nvSpPr>
        <p:spPr>
          <a:xfrm>
            <a:off x="4074543" y="539262"/>
            <a:ext cx="330540"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B.</a:t>
            </a:r>
          </a:p>
        </p:txBody>
      </p:sp>
      <p:pic>
        <p:nvPicPr>
          <p:cNvPr id="14" name="Picture 13" descr="A close up of a mans face&#10;&#10;Description automatically generated">
            <a:extLst>
              <a:ext uri="{FF2B5EF4-FFF2-40B4-BE49-F238E27FC236}">
                <a16:creationId xmlns:a16="http://schemas.microsoft.com/office/drawing/2014/main" id="{FB8EAC59-D8A6-406F-ADC1-8499B7D33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813" y="865691"/>
            <a:ext cx="3149370" cy="2934383"/>
          </a:xfrm>
          <a:prstGeom prst="rect">
            <a:avLst/>
          </a:prstGeom>
        </p:spPr>
      </p:pic>
      <p:sp>
        <p:nvSpPr>
          <p:cNvPr id="18" name="TextBox 17">
            <a:extLst>
              <a:ext uri="{FF2B5EF4-FFF2-40B4-BE49-F238E27FC236}">
                <a16:creationId xmlns:a16="http://schemas.microsoft.com/office/drawing/2014/main" id="{BE84EC1A-3B1B-41B6-8D79-9514D33B889D}"/>
              </a:ext>
            </a:extLst>
          </p:cNvPr>
          <p:cNvSpPr txBox="1"/>
          <p:nvPr/>
        </p:nvSpPr>
        <p:spPr>
          <a:xfrm>
            <a:off x="4070536" y="4002584"/>
            <a:ext cx="338554"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C.</a:t>
            </a:r>
          </a:p>
        </p:txBody>
      </p:sp>
      <p:pic>
        <p:nvPicPr>
          <p:cNvPr id="6" name="Picture 5" descr="A close up of text on a white background&#10;&#10;Description automatically generated">
            <a:extLst>
              <a:ext uri="{FF2B5EF4-FFF2-40B4-BE49-F238E27FC236}">
                <a16:creationId xmlns:a16="http://schemas.microsoft.com/office/drawing/2014/main" id="{F768C43A-5D50-449F-9BCC-1E88F5F89A29}"/>
              </a:ext>
            </a:extLst>
          </p:cNvPr>
          <p:cNvPicPr>
            <a:picLocks noChangeAspect="1"/>
          </p:cNvPicPr>
          <p:nvPr/>
        </p:nvPicPr>
        <p:blipFill rotWithShape="1">
          <a:blip r:embed="rId4">
            <a:extLst>
              <a:ext uri="{28A0092B-C50C-407E-A947-70E740481C1C}">
                <a14:useLocalDpi xmlns:a14="http://schemas.microsoft.com/office/drawing/2010/main" val="0"/>
              </a:ext>
            </a:extLst>
          </a:blip>
          <a:srcRect t="4538"/>
          <a:stretch/>
        </p:blipFill>
        <p:spPr>
          <a:xfrm>
            <a:off x="4239813" y="4379077"/>
            <a:ext cx="3170592" cy="3026689"/>
          </a:xfrm>
          <a:prstGeom prst="rect">
            <a:avLst/>
          </a:prstGeom>
        </p:spPr>
      </p:pic>
    </p:spTree>
    <p:extLst>
      <p:ext uri="{BB962C8B-B14F-4D97-AF65-F5344CB8AC3E}">
        <p14:creationId xmlns:p14="http://schemas.microsoft.com/office/powerpoint/2010/main" val="3406380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FDA335F5-1A06-4705-BCFE-32309333F1A5}"/>
              </a:ext>
            </a:extLst>
          </p:cNvPr>
          <p:cNvSpPr txBox="1"/>
          <p:nvPr/>
        </p:nvSpPr>
        <p:spPr>
          <a:xfrm>
            <a:off x="0" y="9228529"/>
            <a:ext cx="7772400" cy="830997"/>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Figure 3. </a:t>
            </a:r>
            <a:r>
              <a:rPr lang="en-US" sz="1200">
                <a:latin typeface="Arial" panose="020B0604020202020204" pitchFamily="34" charset="0"/>
                <a:cs typeface="Arial" panose="020B0604020202020204" pitchFamily="34" charset="0"/>
              </a:rPr>
              <a:t>Representative </a:t>
            </a:r>
            <a:r>
              <a:rPr lang="en-US" sz="1200" dirty="0">
                <a:latin typeface="Arial" panose="020B0604020202020204" pitchFamily="34" charset="0"/>
                <a:cs typeface="Arial" panose="020B0604020202020204" pitchFamily="34" charset="0"/>
              </a:rPr>
              <a:t>images </a:t>
            </a:r>
            <a:r>
              <a:rPr lang="en-US" sz="1200">
                <a:latin typeface="Arial" panose="020B0604020202020204" pitchFamily="34" charset="0"/>
                <a:cs typeface="Arial" panose="020B0604020202020204" pitchFamily="34" charset="0"/>
              </a:rPr>
              <a:t>of 13 </a:t>
            </a:r>
            <a:r>
              <a:rPr lang="en-US" sz="1200" dirty="0">
                <a:latin typeface="Arial" panose="020B0604020202020204" pitchFamily="34" charset="0"/>
                <a:cs typeface="Arial" panose="020B0604020202020204" pitchFamily="34" charset="0"/>
              </a:rPr>
              <a:t>species </a:t>
            </a:r>
            <a:r>
              <a:rPr lang="en-US" sz="1200">
                <a:latin typeface="Arial" panose="020B0604020202020204" pitchFamily="34" charset="0"/>
                <a:cs typeface="Arial" panose="020B0604020202020204" pitchFamily="34" charset="0"/>
              </a:rPr>
              <a:t>of </a:t>
            </a:r>
            <a:r>
              <a:rPr lang="en-US" sz="1200" i="1">
                <a:latin typeface="Arial" panose="020B0604020202020204" pitchFamily="34" charset="0"/>
                <a:cs typeface="Arial" panose="020B0604020202020204" pitchFamily="34" charset="0"/>
              </a:rPr>
              <a:t>Scutellaria </a:t>
            </a:r>
            <a:r>
              <a:rPr lang="en-US" sz="1200">
                <a:latin typeface="Arial" panose="020B0604020202020204" pitchFamily="34" charset="0"/>
                <a:cs typeface="Arial" panose="020B0604020202020204" pitchFamily="34" charset="0"/>
              </a:rPr>
              <a:t>selected for additional flavonoid and genome size profiling. </a:t>
            </a:r>
            <a:r>
              <a:rPr lang="en-US" sz="1200" dirty="0">
                <a:latin typeface="Arial" panose="020B0604020202020204" pitchFamily="34" charset="0"/>
                <a:cs typeface="Arial" panose="020B0604020202020204" pitchFamily="34" charset="0"/>
              </a:rPr>
              <a:t>Scale bar in bottom left of images represents a length of 5 cm. Images without a scale bar didn’t have a ruler included in the image. Colored circles next to species names indicate the clade which the species belongs to.</a:t>
            </a:r>
            <a:endParaRPr lang="en-US" sz="1200" b="1" dirty="0">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4726D39A-B952-459B-9D2F-7D1283F5D678}"/>
              </a:ext>
            </a:extLst>
          </p:cNvPr>
          <p:cNvGrpSpPr/>
          <p:nvPr/>
        </p:nvGrpSpPr>
        <p:grpSpPr>
          <a:xfrm>
            <a:off x="625137" y="4534908"/>
            <a:ext cx="1432635" cy="1755337"/>
            <a:chOff x="4824936" y="1534610"/>
            <a:chExt cx="956914" cy="1172459"/>
          </a:xfrm>
        </p:grpSpPr>
        <p:grpSp>
          <p:nvGrpSpPr>
            <p:cNvPr id="98" name="Group 97">
              <a:extLst>
                <a:ext uri="{FF2B5EF4-FFF2-40B4-BE49-F238E27FC236}">
                  <a16:creationId xmlns:a16="http://schemas.microsoft.com/office/drawing/2014/main" id="{6511DE85-2772-4625-9931-B6DFCFB51E16}"/>
                </a:ext>
              </a:extLst>
            </p:cNvPr>
            <p:cNvGrpSpPr/>
            <p:nvPr/>
          </p:nvGrpSpPr>
          <p:grpSpPr>
            <a:xfrm>
              <a:off x="4922767" y="2522051"/>
              <a:ext cx="805384" cy="185018"/>
              <a:chOff x="6081724" y="2561447"/>
              <a:chExt cx="805384" cy="185018"/>
            </a:xfrm>
          </p:grpSpPr>
          <p:sp>
            <p:nvSpPr>
              <p:cNvPr id="111" name="TextBox 110">
                <a:extLst>
                  <a:ext uri="{FF2B5EF4-FFF2-40B4-BE49-F238E27FC236}">
                    <a16:creationId xmlns:a16="http://schemas.microsoft.com/office/drawing/2014/main" id="{43181921-8CCB-46F3-B185-F41D53ABF78E}"/>
                  </a:ext>
                </a:extLst>
              </p:cNvPr>
              <p:cNvSpPr txBox="1"/>
              <p:nvPr/>
            </p:nvSpPr>
            <p:spPr>
              <a:xfrm>
                <a:off x="6223054" y="2561447"/>
                <a:ext cx="66405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arenicola</a:t>
                </a:r>
              </a:p>
            </p:txBody>
          </p:sp>
          <p:sp>
            <p:nvSpPr>
              <p:cNvPr id="117" name="Oval 116">
                <a:extLst>
                  <a:ext uri="{FF2B5EF4-FFF2-40B4-BE49-F238E27FC236}">
                    <a16:creationId xmlns:a16="http://schemas.microsoft.com/office/drawing/2014/main" id="{FD96612E-0731-4345-B6C5-2A061819D95A}"/>
                  </a:ext>
                </a:extLst>
              </p:cNvPr>
              <p:cNvSpPr/>
              <p:nvPr/>
            </p:nvSpPr>
            <p:spPr>
              <a:xfrm>
                <a:off x="6081724" y="2585376"/>
                <a:ext cx="137160" cy="137160"/>
              </a:xfrm>
              <a:prstGeom prst="ellipse">
                <a:avLst/>
              </a:prstGeom>
              <a:solidFill>
                <a:srgbClr val="C6CE8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99" name="Group 98">
              <a:extLst>
                <a:ext uri="{FF2B5EF4-FFF2-40B4-BE49-F238E27FC236}">
                  <a16:creationId xmlns:a16="http://schemas.microsoft.com/office/drawing/2014/main" id="{8490DEDF-796C-4059-BCE8-EC6970DA883E}"/>
                </a:ext>
              </a:extLst>
            </p:cNvPr>
            <p:cNvGrpSpPr/>
            <p:nvPr/>
          </p:nvGrpSpPr>
          <p:grpSpPr>
            <a:xfrm>
              <a:off x="4824936" y="1534610"/>
              <a:ext cx="956914" cy="960405"/>
              <a:chOff x="4405656" y="2784979"/>
              <a:chExt cx="956914" cy="960405"/>
            </a:xfrm>
          </p:grpSpPr>
          <p:pic>
            <p:nvPicPr>
              <p:cNvPr id="109" name="Picture 108" descr="A picture containing indoor, sitting, table, cake&#10;&#10;Description automatically generated">
                <a:extLst>
                  <a:ext uri="{FF2B5EF4-FFF2-40B4-BE49-F238E27FC236}">
                    <a16:creationId xmlns:a16="http://schemas.microsoft.com/office/drawing/2014/main" id="{17369C6C-6EBB-4E01-9925-F85FE356B12E}"/>
                  </a:ext>
                </a:extLst>
              </p:cNvPr>
              <p:cNvPicPr>
                <a:picLocks noChangeAspect="1"/>
              </p:cNvPicPr>
              <p:nvPr/>
            </p:nvPicPr>
            <p:blipFill rotWithShape="1">
              <a:blip r:embed="rId2">
                <a:extLst>
                  <a:ext uri="{28A0092B-C50C-407E-A947-70E740481C1C}">
                    <a14:useLocalDpi xmlns:a14="http://schemas.microsoft.com/office/drawing/2010/main" val="0"/>
                  </a:ext>
                </a:extLst>
              </a:blip>
              <a:srcRect l="22816" t="35559" r="42579" b="18132"/>
              <a:stretch/>
            </p:blipFill>
            <p:spPr>
              <a:xfrm>
                <a:off x="4405656" y="2784979"/>
                <a:ext cx="956914" cy="960405"/>
              </a:xfrm>
              <a:prstGeom prst="rect">
                <a:avLst/>
              </a:prstGeom>
            </p:spPr>
          </p:pic>
          <p:sp>
            <p:nvSpPr>
              <p:cNvPr id="110" name="Rectangle 109">
                <a:extLst>
                  <a:ext uri="{FF2B5EF4-FFF2-40B4-BE49-F238E27FC236}">
                    <a16:creationId xmlns:a16="http://schemas.microsoft.com/office/drawing/2014/main" id="{4511B9C6-C330-4B70-B054-126F86FB4F21}"/>
                  </a:ext>
                </a:extLst>
              </p:cNvPr>
              <p:cNvSpPr/>
              <p:nvPr/>
            </p:nvSpPr>
            <p:spPr>
              <a:xfrm>
                <a:off x="4425222" y="3697457"/>
                <a:ext cx="31930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8" name="Group 117">
            <a:extLst>
              <a:ext uri="{FF2B5EF4-FFF2-40B4-BE49-F238E27FC236}">
                <a16:creationId xmlns:a16="http://schemas.microsoft.com/office/drawing/2014/main" id="{95681E56-EA86-45AC-A3B5-7216D63A6D8E}"/>
              </a:ext>
            </a:extLst>
          </p:cNvPr>
          <p:cNvGrpSpPr/>
          <p:nvPr/>
        </p:nvGrpSpPr>
        <p:grpSpPr>
          <a:xfrm>
            <a:off x="4949041" y="2428528"/>
            <a:ext cx="2497329" cy="1864697"/>
            <a:chOff x="4865796" y="3020557"/>
            <a:chExt cx="1668065" cy="1245505"/>
          </a:xfrm>
        </p:grpSpPr>
        <p:grpSp>
          <p:nvGrpSpPr>
            <p:cNvPr id="119" name="Group 118">
              <a:extLst>
                <a:ext uri="{FF2B5EF4-FFF2-40B4-BE49-F238E27FC236}">
                  <a16:creationId xmlns:a16="http://schemas.microsoft.com/office/drawing/2014/main" id="{EFCB7195-9B0F-4D0C-9223-BAF9F3216C9D}"/>
                </a:ext>
              </a:extLst>
            </p:cNvPr>
            <p:cNvGrpSpPr/>
            <p:nvPr/>
          </p:nvGrpSpPr>
          <p:grpSpPr>
            <a:xfrm>
              <a:off x="5323372" y="4081043"/>
              <a:ext cx="836486" cy="185019"/>
              <a:chOff x="6321280" y="4331136"/>
              <a:chExt cx="836486" cy="185019"/>
            </a:xfrm>
          </p:grpSpPr>
          <p:sp>
            <p:nvSpPr>
              <p:cNvPr id="124" name="TextBox 123">
                <a:extLst>
                  <a:ext uri="{FF2B5EF4-FFF2-40B4-BE49-F238E27FC236}">
                    <a16:creationId xmlns:a16="http://schemas.microsoft.com/office/drawing/2014/main" id="{4D1F06A0-B83B-4397-B3C3-0995F7755146}"/>
                  </a:ext>
                </a:extLst>
              </p:cNvPr>
              <p:cNvSpPr txBox="1"/>
              <p:nvPr/>
            </p:nvSpPr>
            <p:spPr>
              <a:xfrm>
                <a:off x="6458379" y="4331136"/>
                <a:ext cx="699387"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racemosa</a:t>
                </a:r>
              </a:p>
            </p:txBody>
          </p:sp>
          <p:sp>
            <p:nvSpPr>
              <p:cNvPr id="125" name="Oval 124">
                <a:extLst>
                  <a:ext uri="{FF2B5EF4-FFF2-40B4-BE49-F238E27FC236}">
                    <a16:creationId xmlns:a16="http://schemas.microsoft.com/office/drawing/2014/main" id="{EE0E2CD2-083C-44BA-8A0B-DFEFE1F3DA38}"/>
                  </a:ext>
                </a:extLst>
              </p:cNvPr>
              <p:cNvSpPr/>
              <p:nvPr/>
            </p:nvSpPr>
            <p:spPr>
              <a:xfrm>
                <a:off x="6321280" y="435506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20" name="Picture 119" descr="A picture containing black, sitting, green, street&#10;&#10;Description automatically generated">
              <a:extLst>
                <a:ext uri="{FF2B5EF4-FFF2-40B4-BE49-F238E27FC236}">
                  <a16:creationId xmlns:a16="http://schemas.microsoft.com/office/drawing/2014/main" id="{52EF9749-B85C-46BA-A195-1711907986DA}"/>
                </a:ext>
              </a:extLst>
            </p:cNvPr>
            <p:cNvPicPr>
              <a:picLocks noChangeAspect="1"/>
            </p:cNvPicPr>
            <p:nvPr/>
          </p:nvPicPr>
          <p:blipFill rotWithShape="1">
            <a:blip r:embed="rId3">
              <a:extLst>
                <a:ext uri="{28A0092B-C50C-407E-A947-70E740481C1C}">
                  <a14:useLocalDpi xmlns:a14="http://schemas.microsoft.com/office/drawing/2010/main" val="0"/>
                </a:ext>
              </a:extLst>
            </a:blip>
            <a:srcRect l="36587" t="20087" r="14936" b="17896"/>
            <a:stretch/>
          </p:blipFill>
          <p:spPr>
            <a:xfrm>
              <a:off x="5720858" y="3148237"/>
              <a:ext cx="813003" cy="780047"/>
            </a:xfrm>
            <a:prstGeom prst="rect">
              <a:avLst/>
            </a:prstGeom>
          </p:spPr>
        </p:pic>
        <p:grpSp>
          <p:nvGrpSpPr>
            <p:cNvPr id="121" name="Group 120">
              <a:extLst>
                <a:ext uri="{FF2B5EF4-FFF2-40B4-BE49-F238E27FC236}">
                  <a16:creationId xmlns:a16="http://schemas.microsoft.com/office/drawing/2014/main" id="{75F4AC4F-0D1B-45EB-AB34-303A6F5D14EF}"/>
                </a:ext>
              </a:extLst>
            </p:cNvPr>
            <p:cNvGrpSpPr/>
            <p:nvPr/>
          </p:nvGrpSpPr>
          <p:grpSpPr>
            <a:xfrm>
              <a:off x="4865796" y="3020557"/>
              <a:ext cx="824641" cy="1027558"/>
              <a:chOff x="5177794" y="4851206"/>
              <a:chExt cx="824641" cy="1027558"/>
            </a:xfrm>
          </p:grpSpPr>
          <p:pic>
            <p:nvPicPr>
              <p:cNvPr id="122" name="Picture 121" descr="A picture containing indoor, table, sitting, small&#10;&#10;Description automatically generated">
                <a:extLst>
                  <a:ext uri="{FF2B5EF4-FFF2-40B4-BE49-F238E27FC236}">
                    <a16:creationId xmlns:a16="http://schemas.microsoft.com/office/drawing/2014/main" id="{E731D19F-A2E4-4D6E-B199-027D38A5093E}"/>
                  </a:ext>
                </a:extLst>
              </p:cNvPr>
              <p:cNvPicPr>
                <a:picLocks noChangeAspect="1"/>
              </p:cNvPicPr>
              <p:nvPr/>
            </p:nvPicPr>
            <p:blipFill rotWithShape="1">
              <a:blip r:embed="rId4">
                <a:extLst>
                  <a:ext uri="{28A0092B-C50C-407E-A947-70E740481C1C}">
                    <a14:useLocalDpi xmlns:a14="http://schemas.microsoft.com/office/drawing/2010/main" val="0"/>
                  </a:ext>
                </a:extLst>
              </a:blip>
              <a:srcRect l="31645" t="19725" r="31310" b="18728"/>
              <a:stretch/>
            </p:blipFill>
            <p:spPr>
              <a:xfrm>
                <a:off x="5177794" y="4851206"/>
                <a:ext cx="824641" cy="1027558"/>
              </a:xfrm>
              <a:prstGeom prst="rect">
                <a:avLst/>
              </a:prstGeom>
            </p:spPr>
          </p:pic>
          <p:sp>
            <p:nvSpPr>
              <p:cNvPr id="123" name="Rectangle 122">
                <a:extLst>
                  <a:ext uri="{FF2B5EF4-FFF2-40B4-BE49-F238E27FC236}">
                    <a16:creationId xmlns:a16="http://schemas.microsoft.com/office/drawing/2014/main" id="{B2526680-226B-470C-9E17-C5CDF457FFDD}"/>
                  </a:ext>
                </a:extLst>
              </p:cNvPr>
              <p:cNvSpPr/>
              <p:nvPr/>
            </p:nvSpPr>
            <p:spPr>
              <a:xfrm>
                <a:off x="5202982" y="5824276"/>
                <a:ext cx="2917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2D0A3106-42D9-4793-B207-5569D7980FA1}"/>
              </a:ext>
            </a:extLst>
          </p:cNvPr>
          <p:cNvGrpSpPr/>
          <p:nvPr/>
        </p:nvGrpSpPr>
        <p:grpSpPr>
          <a:xfrm>
            <a:off x="4597897" y="304138"/>
            <a:ext cx="1898623" cy="1968183"/>
            <a:chOff x="5000005" y="2744880"/>
            <a:chExt cx="1268165" cy="1314628"/>
          </a:xfrm>
        </p:grpSpPr>
        <p:pic>
          <p:nvPicPr>
            <p:cNvPr id="127" name="Picture 126" descr="A close up of green grass&#10;&#10;Description automatically generated">
              <a:extLst>
                <a:ext uri="{FF2B5EF4-FFF2-40B4-BE49-F238E27FC236}">
                  <a16:creationId xmlns:a16="http://schemas.microsoft.com/office/drawing/2014/main" id="{A9ECC6B3-FF6E-454B-978B-8A2A11AB7AB9}"/>
                </a:ext>
              </a:extLst>
            </p:cNvPr>
            <p:cNvPicPr>
              <a:picLocks noChangeAspect="1"/>
            </p:cNvPicPr>
            <p:nvPr/>
          </p:nvPicPr>
          <p:blipFill rotWithShape="1">
            <a:blip r:embed="rId5">
              <a:extLst>
                <a:ext uri="{28A0092B-C50C-407E-A947-70E740481C1C}">
                  <a14:useLocalDpi xmlns:a14="http://schemas.microsoft.com/office/drawing/2010/main" val="0"/>
                </a:ext>
              </a:extLst>
            </a:blip>
            <a:srcRect l="-1" r="-6542" b="27121"/>
            <a:stretch/>
          </p:blipFill>
          <p:spPr>
            <a:xfrm>
              <a:off x="5087518" y="2744880"/>
              <a:ext cx="701365" cy="1013825"/>
            </a:xfrm>
            <a:prstGeom prst="rect">
              <a:avLst/>
            </a:prstGeom>
          </p:spPr>
        </p:pic>
        <p:grpSp>
          <p:nvGrpSpPr>
            <p:cNvPr id="128" name="Group 127">
              <a:extLst>
                <a:ext uri="{FF2B5EF4-FFF2-40B4-BE49-F238E27FC236}">
                  <a16:creationId xmlns:a16="http://schemas.microsoft.com/office/drawing/2014/main" id="{4CEFB086-DFFF-402A-B1EF-8A70079F4451}"/>
                </a:ext>
              </a:extLst>
            </p:cNvPr>
            <p:cNvGrpSpPr/>
            <p:nvPr/>
          </p:nvGrpSpPr>
          <p:grpSpPr>
            <a:xfrm>
              <a:off x="5000005" y="3782509"/>
              <a:ext cx="1268165" cy="276999"/>
              <a:chOff x="6189694" y="5960010"/>
              <a:chExt cx="1268165" cy="276999"/>
            </a:xfrm>
          </p:grpSpPr>
          <p:sp>
            <p:nvSpPr>
              <p:cNvPr id="129" name="TextBox 128">
                <a:extLst>
                  <a:ext uri="{FF2B5EF4-FFF2-40B4-BE49-F238E27FC236}">
                    <a16:creationId xmlns:a16="http://schemas.microsoft.com/office/drawing/2014/main" id="{996E4C96-3C82-453E-9A48-EC439BAFD9DA}"/>
                  </a:ext>
                </a:extLst>
              </p:cNvPr>
              <p:cNvSpPr txBox="1"/>
              <p:nvPr/>
            </p:nvSpPr>
            <p:spPr>
              <a:xfrm>
                <a:off x="6327421" y="5960010"/>
                <a:ext cx="1130438" cy="27699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dependens</a:t>
                </a:r>
                <a:endParaRPr lang="en-US" sz="1200" i="1">
                  <a:latin typeface="Arial" panose="020B0604020202020204" pitchFamily="34" charset="0"/>
                  <a:cs typeface="Arial" panose="020B0604020202020204" pitchFamily="34" charset="0"/>
                </a:endParaRPr>
              </a:p>
            </p:txBody>
          </p:sp>
          <p:sp>
            <p:nvSpPr>
              <p:cNvPr id="130" name="Oval 129">
                <a:extLst>
                  <a:ext uri="{FF2B5EF4-FFF2-40B4-BE49-F238E27FC236}">
                    <a16:creationId xmlns:a16="http://schemas.microsoft.com/office/drawing/2014/main" id="{D80E3B92-E69D-41C2-8661-5F751F87A3E6}"/>
                  </a:ext>
                </a:extLst>
              </p:cNvPr>
              <p:cNvSpPr/>
              <p:nvPr/>
            </p:nvSpPr>
            <p:spPr>
              <a:xfrm>
                <a:off x="6189694" y="5980426"/>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31" name="Group 130">
            <a:extLst>
              <a:ext uri="{FF2B5EF4-FFF2-40B4-BE49-F238E27FC236}">
                <a16:creationId xmlns:a16="http://schemas.microsoft.com/office/drawing/2014/main" id="{33E972E3-D927-4466-B1DE-508244860002}"/>
              </a:ext>
            </a:extLst>
          </p:cNvPr>
          <p:cNvGrpSpPr/>
          <p:nvPr/>
        </p:nvGrpSpPr>
        <p:grpSpPr>
          <a:xfrm>
            <a:off x="469357" y="6651997"/>
            <a:ext cx="2207695" cy="1752511"/>
            <a:chOff x="4792477" y="7210649"/>
            <a:chExt cx="1283614" cy="1018957"/>
          </a:xfrm>
        </p:grpSpPr>
        <p:grpSp>
          <p:nvGrpSpPr>
            <p:cNvPr id="132" name="Group 131">
              <a:extLst>
                <a:ext uri="{FF2B5EF4-FFF2-40B4-BE49-F238E27FC236}">
                  <a16:creationId xmlns:a16="http://schemas.microsoft.com/office/drawing/2014/main" id="{41A04C76-CA43-4433-9B9B-6481F23EFBC9}"/>
                </a:ext>
              </a:extLst>
            </p:cNvPr>
            <p:cNvGrpSpPr/>
            <p:nvPr/>
          </p:nvGrpSpPr>
          <p:grpSpPr>
            <a:xfrm>
              <a:off x="5148299" y="8068551"/>
              <a:ext cx="760875" cy="161055"/>
              <a:chOff x="7664380" y="5187333"/>
              <a:chExt cx="760875" cy="161055"/>
            </a:xfrm>
          </p:grpSpPr>
          <p:sp>
            <p:nvSpPr>
              <p:cNvPr id="137" name="TextBox 136">
                <a:extLst>
                  <a:ext uri="{FF2B5EF4-FFF2-40B4-BE49-F238E27FC236}">
                    <a16:creationId xmlns:a16="http://schemas.microsoft.com/office/drawing/2014/main" id="{737B7B12-C88C-49F2-B375-3D81E3046A7E}"/>
                  </a:ext>
                </a:extLst>
              </p:cNvPr>
              <p:cNvSpPr txBox="1"/>
              <p:nvPr/>
            </p:nvSpPr>
            <p:spPr>
              <a:xfrm>
                <a:off x="7786628" y="5187333"/>
                <a:ext cx="638627" cy="161055"/>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tournefortii</a:t>
                </a:r>
              </a:p>
            </p:txBody>
          </p:sp>
          <p:sp>
            <p:nvSpPr>
              <p:cNvPr id="138" name="Oval 137">
                <a:extLst>
                  <a:ext uri="{FF2B5EF4-FFF2-40B4-BE49-F238E27FC236}">
                    <a16:creationId xmlns:a16="http://schemas.microsoft.com/office/drawing/2014/main" id="{FFA6C887-4A98-4076-9E4B-7668D0FF877A}"/>
                  </a:ext>
                </a:extLst>
              </p:cNvPr>
              <p:cNvSpPr/>
              <p:nvPr/>
            </p:nvSpPr>
            <p:spPr>
              <a:xfrm>
                <a:off x="7664380" y="5206720"/>
                <a:ext cx="122281" cy="122281"/>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FB6DF737-FE1E-4ED9-8F01-18D8CCEF27AB}"/>
                </a:ext>
              </a:extLst>
            </p:cNvPr>
            <p:cNvGrpSpPr/>
            <p:nvPr/>
          </p:nvGrpSpPr>
          <p:grpSpPr>
            <a:xfrm>
              <a:off x="4792477" y="7210649"/>
              <a:ext cx="762943" cy="826128"/>
              <a:chOff x="5328426" y="6010022"/>
              <a:chExt cx="762943" cy="826128"/>
            </a:xfrm>
          </p:grpSpPr>
          <p:pic>
            <p:nvPicPr>
              <p:cNvPr id="135" name="Picture 134" descr="A picture containing sitting, table, flower, small&#10;&#10;Description automatically generated">
                <a:extLst>
                  <a:ext uri="{FF2B5EF4-FFF2-40B4-BE49-F238E27FC236}">
                    <a16:creationId xmlns:a16="http://schemas.microsoft.com/office/drawing/2014/main" id="{4CD0264D-2199-4CFE-87FF-0CAAC58267A7}"/>
                  </a:ext>
                </a:extLst>
              </p:cNvPr>
              <p:cNvPicPr>
                <a:picLocks noChangeAspect="1"/>
              </p:cNvPicPr>
              <p:nvPr/>
            </p:nvPicPr>
            <p:blipFill rotWithShape="1">
              <a:blip r:embed="rId6">
                <a:extLst>
                  <a:ext uri="{28A0092B-C50C-407E-A947-70E740481C1C}">
                    <a14:useLocalDpi xmlns:a14="http://schemas.microsoft.com/office/drawing/2010/main" val="0"/>
                  </a:ext>
                </a:extLst>
              </a:blip>
              <a:srcRect l="16540" t="19485" r="43363" b="22625"/>
              <a:stretch/>
            </p:blipFill>
            <p:spPr>
              <a:xfrm>
                <a:off x="5328426" y="6010022"/>
                <a:ext cx="762943" cy="826128"/>
              </a:xfrm>
              <a:prstGeom prst="rect">
                <a:avLst/>
              </a:prstGeom>
            </p:spPr>
          </p:pic>
          <p:sp>
            <p:nvSpPr>
              <p:cNvPr id="136" name="Rectangle 135">
                <a:extLst>
                  <a:ext uri="{FF2B5EF4-FFF2-40B4-BE49-F238E27FC236}">
                    <a16:creationId xmlns:a16="http://schemas.microsoft.com/office/drawing/2014/main" id="{B7063807-2E3C-4144-AAFB-7D4C87CDADCB}"/>
                  </a:ext>
                </a:extLst>
              </p:cNvPr>
              <p:cNvSpPr/>
              <p:nvPr/>
            </p:nvSpPr>
            <p:spPr>
              <a:xfrm>
                <a:off x="5346754" y="6795123"/>
                <a:ext cx="220275" cy="2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4" name="Picture 133" descr="A picture containing table, sitting, black, shirt&#10;&#10;Description automatically generated">
              <a:extLst>
                <a:ext uri="{FF2B5EF4-FFF2-40B4-BE49-F238E27FC236}">
                  <a16:creationId xmlns:a16="http://schemas.microsoft.com/office/drawing/2014/main" id="{3645C90E-D213-4904-A0B8-9CB2FC7D07EC}"/>
                </a:ext>
              </a:extLst>
            </p:cNvPr>
            <p:cNvPicPr>
              <a:picLocks noChangeAspect="1"/>
            </p:cNvPicPr>
            <p:nvPr/>
          </p:nvPicPr>
          <p:blipFill rotWithShape="1">
            <a:blip r:embed="rId7">
              <a:extLst>
                <a:ext uri="{28A0092B-C50C-407E-A947-70E740481C1C}">
                  <a14:useLocalDpi xmlns:a14="http://schemas.microsoft.com/office/drawing/2010/main" val="0"/>
                </a:ext>
              </a:extLst>
            </a:blip>
            <a:srcRect l="68989" t="29152" r="6329" b="23456"/>
            <a:stretch/>
          </p:blipFill>
          <p:spPr>
            <a:xfrm>
              <a:off x="5596871" y="7278568"/>
              <a:ext cx="479220" cy="690090"/>
            </a:xfrm>
            <a:prstGeom prst="rect">
              <a:avLst/>
            </a:prstGeom>
          </p:spPr>
        </p:pic>
      </p:grpSp>
      <p:grpSp>
        <p:nvGrpSpPr>
          <p:cNvPr id="139" name="Group 138">
            <a:extLst>
              <a:ext uri="{FF2B5EF4-FFF2-40B4-BE49-F238E27FC236}">
                <a16:creationId xmlns:a16="http://schemas.microsoft.com/office/drawing/2014/main" id="{E5F69B86-7196-4598-8884-2FAB3D3DAC71}"/>
              </a:ext>
            </a:extLst>
          </p:cNvPr>
          <p:cNvGrpSpPr/>
          <p:nvPr/>
        </p:nvGrpSpPr>
        <p:grpSpPr>
          <a:xfrm>
            <a:off x="5139406" y="4539403"/>
            <a:ext cx="2285820" cy="1677822"/>
            <a:chOff x="6336097" y="7256434"/>
            <a:chExt cx="1296729" cy="951816"/>
          </a:xfrm>
        </p:grpSpPr>
        <p:grpSp>
          <p:nvGrpSpPr>
            <p:cNvPr id="140" name="Group 139">
              <a:extLst>
                <a:ext uri="{FF2B5EF4-FFF2-40B4-BE49-F238E27FC236}">
                  <a16:creationId xmlns:a16="http://schemas.microsoft.com/office/drawing/2014/main" id="{4D1BE85C-21E1-4151-8ED3-A01E30F06104}"/>
                </a:ext>
              </a:extLst>
            </p:cNvPr>
            <p:cNvGrpSpPr/>
            <p:nvPr/>
          </p:nvGrpSpPr>
          <p:grpSpPr>
            <a:xfrm>
              <a:off x="6707069" y="8051110"/>
              <a:ext cx="673305" cy="157140"/>
              <a:chOff x="6228682" y="5976193"/>
              <a:chExt cx="673305" cy="157140"/>
            </a:xfrm>
          </p:grpSpPr>
          <p:sp>
            <p:nvSpPr>
              <p:cNvPr id="145" name="TextBox 144">
                <a:extLst>
                  <a:ext uri="{FF2B5EF4-FFF2-40B4-BE49-F238E27FC236}">
                    <a16:creationId xmlns:a16="http://schemas.microsoft.com/office/drawing/2014/main" id="{FA1C7CE0-5837-4379-AF4E-582D58641B13}"/>
                  </a:ext>
                </a:extLst>
              </p:cNvPr>
              <p:cNvSpPr txBox="1"/>
              <p:nvPr/>
            </p:nvSpPr>
            <p:spPr>
              <a:xfrm>
                <a:off x="6351635" y="5976193"/>
                <a:ext cx="550352" cy="15714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altissima</a:t>
                </a:r>
              </a:p>
            </p:txBody>
          </p:sp>
          <p:sp>
            <p:nvSpPr>
              <p:cNvPr id="146" name="Oval 145">
                <a:extLst>
                  <a:ext uri="{FF2B5EF4-FFF2-40B4-BE49-F238E27FC236}">
                    <a16:creationId xmlns:a16="http://schemas.microsoft.com/office/drawing/2014/main" id="{9D4B65D7-CD5B-4A6D-B7FD-4BFCAC82385E}"/>
                  </a:ext>
                </a:extLst>
              </p:cNvPr>
              <p:cNvSpPr/>
              <p:nvPr/>
            </p:nvSpPr>
            <p:spPr>
              <a:xfrm>
                <a:off x="6228682" y="5995109"/>
                <a:ext cx="119308" cy="119308"/>
              </a:xfrm>
              <a:prstGeom prst="ellipse">
                <a:avLst/>
              </a:prstGeom>
              <a:solidFill>
                <a:srgbClr val="FFA2A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41" name="Group 140">
              <a:extLst>
                <a:ext uri="{FF2B5EF4-FFF2-40B4-BE49-F238E27FC236}">
                  <a16:creationId xmlns:a16="http://schemas.microsoft.com/office/drawing/2014/main" id="{B090FF6C-D2F6-4031-97CC-118C8031B3AD}"/>
                </a:ext>
              </a:extLst>
            </p:cNvPr>
            <p:cNvGrpSpPr/>
            <p:nvPr/>
          </p:nvGrpSpPr>
          <p:grpSpPr>
            <a:xfrm>
              <a:off x="6336097" y="7256434"/>
              <a:ext cx="754426" cy="762498"/>
              <a:chOff x="5284243" y="7490571"/>
              <a:chExt cx="754426" cy="762498"/>
            </a:xfrm>
          </p:grpSpPr>
          <p:pic>
            <p:nvPicPr>
              <p:cNvPr id="143" name="Picture 142" descr="A picture containing sitting, table, flower, small&#10;&#10;Description automatically generated">
                <a:extLst>
                  <a:ext uri="{FF2B5EF4-FFF2-40B4-BE49-F238E27FC236}">
                    <a16:creationId xmlns:a16="http://schemas.microsoft.com/office/drawing/2014/main" id="{AF8F89B7-EFEB-496B-8316-CBF85D97260F}"/>
                  </a:ext>
                </a:extLst>
              </p:cNvPr>
              <p:cNvPicPr>
                <a:picLocks noChangeAspect="1"/>
              </p:cNvPicPr>
              <p:nvPr/>
            </p:nvPicPr>
            <p:blipFill rotWithShape="1">
              <a:blip r:embed="rId8">
                <a:extLst>
                  <a:ext uri="{28A0092B-C50C-407E-A947-70E740481C1C}">
                    <a14:useLocalDpi xmlns:a14="http://schemas.microsoft.com/office/drawing/2010/main" val="0"/>
                  </a:ext>
                </a:extLst>
              </a:blip>
              <a:srcRect l="19735" t="20374" r="39673" b="24924"/>
              <a:stretch/>
            </p:blipFill>
            <p:spPr>
              <a:xfrm>
                <a:off x="5284243" y="7490571"/>
                <a:ext cx="754426" cy="762498"/>
              </a:xfrm>
              <a:prstGeom prst="rect">
                <a:avLst/>
              </a:prstGeom>
            </p:spPr>
          </p:pic>
          <p:sp>
            <p:nvSpPr>
              <p:cNvPr id="144" name="Rectangle 143">
                <a:extLst>
                  <a:ext uri="{FF2B5EF4-FFF2-40B4-BE49-F238E27FC236}">
                    <a16:creationId xmlns:a16="http://schemas.microsoft.com/office/drawing/2014/main" id="{2C02FDED-5703-4CFF-8BD8-5B46938AC7D9}"/>
                  </a:ext>
                </a:extLst>
              </p:cNvPr>
              <p:cNvSpPr/>
              <p:nvPr/>
            </p:nvSpPr>
            <p:spPr>
              <a:xfrm>
                <a:off x="5310748" y="8211610"/>
                <a:ext cx="220275" cy="23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2" name="Picture 141" descr="A picture containing indoor, table, sitting, computer&#10;&#10;Description automatically generated">
              <a:extLst>
                <a:ext uri="{FF2B5EF4-FFF2-40B4-BE49-F238E27FC236}">
                  <a16:creationId xmlns:a16="http://schemas.microsoft.com/office/drawing/2014/main" id="{6861E71A-70FF-4E5D-9336-FD054A9CFD9D}"/>
                </a:ext>
              </a:extLst>
            </p:cNvPr>
            <p:cNvPicPr>
              <a:picLocks noChangeAspect="1"/>
            </p:cNvPicPr>
            <p:nvPr/>
          </p:nvPicPr>
          <p:blipFill rotWithShape="1">
            <a:blip r:embed="rId9">
              <a:extLst>
                <a:ext uri="{28A0092B-C50C-407E-A947-70E740481C1C}">
                  <a14:useLocalDpi xmlns:a14="http://schemas.microsoft.com/office/drawing/2010/main" val="0"/>
                </a:ext>
              </a:extLst>
            </a:blip>
            <a:srcRect l="14326" r="41506" b="23450"/>
            <a:stretch/>
          </p:blipFill>
          <p:spPr>
            <a:xfrm>
              <a:off x="7130152" y="7298902"/>
              <a:ext cx="502674" cy="653373"/>
            </a:xfrm>
            <a:prstGeom prst="rect">
              <a:avLst/>
            </a:prstGeom>
          </p:spPr>
        </p:pic>
      </p:grpSp>
      <p:grpSp>
        <p:nvGrpSpPr>
          <p:cNvPr id="147" name="Group 146">
            <a:extLst>
              <a:ext uri="{FF2B5EF4-FFF2-40B4-BE49-F238E27FC236}">
                <a16:creationId xmlns:a16="http://schemas.microsoft.com/office/drawing/2014/main" id="{66FD68AE-8C93-4392-A9FD-D968FAEC705E}"/>
              </a:ext>
            </a:extLst>
          </p:cNvPr>
          <p:cNvGrpSpPr/>
          <p:nvPr/>
        </p:nvGrpSpPr>
        <p:grpSpPr>
          <a:xfrm>
            <a:off x="6170390" y="274373"/>
            <a:ext cx="1692426" cy="1980095"/>
            <a:chOff x="6595471" y="4308590"/>
            <a:chExt cx="1130438" cy="1322584"/>
          </a:xfrm>
        </p:grpSpPr>
        <p:pic>
          <p:nvPicPr>
            <p:cNvPr id="148" name="Picture 147" descr="A tree with green leaves&#10;&#10;Description automatically generated">
              <a:extLst>
                <a:ext uri="{FF2B5EF4-FFF2-40B4-BE49-F238E27FC236}">
                  <a16:creationId xmlns:a16="http://schemas.microsoft.com/office/drawing/2014/main" id="{AF33C6D3-FC97-4539-A188-61847CCD6FCE}"/>
                </a:ext>
              </a:extLst>
            </p:cNvPr>
            <p:cNvPicPr>
              <a:picLocks noChangeAspect="1"/>
            </p:cNvPicPr>
            <p:nvPr/>
          </p:nvPicPr>
          <p:blipFill rotWithShape="1">
            <a:blip r:embed="rId10">
              <a:extLst>
                <a:ext uri="{28A0092B-C50C-407E-A947-70E740481C1C}">
                  <a14:useLocalDpi xmlns:a14="http://schemas.microsoft.com/office/drawing/2010/main" val="0"/>
                </a:ext>
              </a:extLst>
            </a:blip>
            <a:srcRect t="5710" b="32038"/>
            <a:stretch/>
          </p:blipFill>
          <p:spPr>
            <a:xfrm>
              <a:off x="6684161" y="4308590"/>
              <a:ext cx="768380" cy="1010809"/>
            </a:xfrm>
            <a:prstGeom prst="rect">
              <a:avLst/>
            </a:prstGeom>
          </p:spPr>
        </p:pic>
        <p:grpSp>
          <p:nvGrpSpPr>
            <p:cNvPr id="149" name="Group 148">
              <a:extLst>
                <a:ext uri="{FF2B5EF4-FFF2-40B4-BE49-F238E27FC236}">
                  <a16:creationId xmlns:a16="http://schemas.microsoft.com/office/drawing/2014/main" id="{290ED3AD-E7DA-4F5F-9F7A-7628B177B145}"/>
                </a:ext>
              </a:extLst>
            </p:cNvPr>
            <p:cNvGrpSpPr/>
            <p:nvPr/>
          </p:nvGrpSpPr>
          <p:grpSpPr>
            <a:xfrm>
              <a:off x="6595471" y="5322810"/>
              <a:ext cx="1130438" cy="308364"/>
              <a:chOff x="6114726" y="5939731"/>
              <a:chExt cx="1130438" cy="308364"/>
            </a:xfrm>
          </p:grpSpPr>
          <p:sp>
            <p:nvSpPr>
              <p:cNvPr id="150" name="TextBox 149">
                <a:extLst>
                  <a:ext uri="{FF2B5EF4-FFF2-40B4-BE49-F238E27FC236}">
                    <a16:creationId xmlns:a16="http://schemas.microsoft.com/office/drawing/2014/main" id="{F31AAA04-867E-45F9-AAAE-0120A857B989}"/>
                  </a:ext>
                </a:extLst>
              </p:cNvPr>
              <p:cNvSpPr txBox="1"/>
              <p:nvPr/>
            </p:nvSpPr>
            <p:spPr>
              <a:xfrm>
                <a:off x="6114726" y="5939731"/>
                <a:ext cx="1130438"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indica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coccinea</a:t>
                </a:r>
              </a:p>
            </p:txBody>
          </p:sp>
          <p:sp>
            <p:nvSpPr>
              <p:cNvPr id="151" name="Oval 150">
                <a:extLst>
                  <a:ext uri="{FF2B5EF4-FFF2-40B4-BE49-F238E27FC236}">
                    <a16:creationId xmlns:a16="http://schemas.microsoft.com/office/drawing/2014/main" id="{0291AE8D-59D1-473D-9FDD-5AD2E837357C}"/>
                  </a:ext>
                </a:extLst>
              </p:cNvPr>
              <p:cNvSpPr/>
              <p:nvPr/>
            </p:nvSpPr>
            <p:spPr>
              <a:xfrm>
                <a:off x="6184230" y="602259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2" name="Group 151">
            <a:extLst>
              <a:ext uri="{FF2B5EF4-FFF2-40B4-BE49-F238E27FC236}">
                <a16:creationId xmlns:a16="http://schemas.microsoft.com/office/drawing/2014/main" id="{E2E09903-C519-41DD-821B-3F9F74ADBEF6}"/>
              </a:ext>
            </a:extLst>
          </p:cNvPr>
          <p:cNvGrpSpPr/>
          <p:nvPr/>
        </p:nvGrpSpPr>
        <p:grpSpPr>
          <a:xfrm>
            <a:off x="5559118" y="6555836"/>
            <a:ext cx="1801641" cy="1974988"/>
            <a:chOff x="4877031" y="285935"/>
            <a:chExt cx="1203388" cy="1319173"/>
          </a:xfrm>
        </p:grpSpPr>
        <p:pic>
          <p:nvPicPr>
            <p:cNvPr id="153" name="Picture 152" descr="A close up of a flower&#10;&#10;Description automatically generated">
              <a:extLst>
                <a:ext uri="{FF2B5EF4-FFF2-40B4-BE49-F238E27FC236}">
                  <a16:creationId xmlns:a16="http://schemas.microsoft.com/office/drawing/2014/main" id="{ACA5C63C-B815-4C11-90BC-0D9A2334C1B4}"/>
                </a:ext>
              </a:extLst>
            </p:cNvPr>
            <p:cNvPicPr>
              <a:picLocks noChangeAspect="1"/>
            </p:cNvPicPr>
            <p:nvPr/>
          </p:nvPicPr>
          <p:blipFill rotWithShape="1">
            <a:blip r:embed="rId11">
              <a:extLst>
                <a:ext uri="{28A0092B-C50C-407E-A947-70E740481C1C}">
                  <a14:useLocalDpi xmlns:a14="http://schemas.microsoft.com/office/drawing/2010/main" val="0"/>
                </a:ext>
              </a:extLst>
            </a:blip>
            <a:srcRect t="14974" b="10933"/>
            <a:stretch/>
          </p:blipFill>
          <p:spPr>
            <a:xfrm>
              <a:off x="5098472" y="285935"/>
              <a:ext cx="646143" cy="1011682"/>
            </a:xfrm>
            <a:prstGeom prst="rect">
              <a:avLst/>
            </a:prstGeom>
          </p:spPr>
        </p:pic>
        <p:grpSp>
          <p:nvGrpSpPr>
            <p:cNvPr id="154" name="Group 153">
              <a:extLst>
                <a:ext uri="{FF2B5EF4-FFF2-40B4-BE49-F238E27FC236}">
                  <a16:creationId xmlns:a16="http://schemas.microsoft.com/office/drawing/2014/main" id="{6DD16466-90D1-4B1D-9A88-323D4444C449}"/>
                </a:ext>
              </a:extLst>
            </p:cNvPr>
            <p:cNvGrpSpPr/>
            <p:nvPr/>
          </p:nvGrpSpPr>
          <p:grpSpPr>
            <a:xfrm>
              <a:off x="4877031" y="1296744"/>
              <a:ext cx="1203388" cy="308364"/>
              <a:chOff x="6121118" y="5889035"/>
              <a:chExt cx="1203388" cy="308364"/>
            </a:xfrm>
          </p:grpSpPr>
          <p:sp>
            <p:nvSpPr>
              <p:cNvPr id="155" name="TextBox 154">
                <a:extLst>
                  <a:ext uri="{FF2B5EF4-FFF2-40B4-BE49-F238E27FC236}">
                    <a16:creationId xmlns:a16="http://schemas.microsoft.com/office/drawing/2014/main" id="{961A6EC4-D4D0-4418-9A23-43DAAF65B806}"/>
                  </a:ext>
                </a:extLst>
              </p:cNvPr>
              <p:cNvSpPr txBox="1"/>
              <p:nvPr/>
            </p:nvSpPr>
            <p:spPr>
              <a:xfrm>
                <a:off x="6134345" y="5889035"/>
                <a:ext cx="1190161" cy="308364"/>
              </a:xfrm>
              <a:prstGeom prst="rect">
                <a:avLst/>
              </a:prstGeom>
              <a:noFill/>
            </p:spPr>
            <p:txBody>
              <a:bodyPr wrap="square" rtlCol="0">
                <a:spAutoFit/>
              </a:bodyPr>
              <a:lstStyle/>
              <a:p>
                <a:pPr algn="ctr"/>
                <a:r>
                  <a:rPr lang="en-US" sz="1200" i="1">
                    <a:latin typeface="Arial" panose="020B0604020202020204" pitchFamily="34" charset="0"/>
                    <a:cs typeface="Arial" panose="020B0604020202020204" pitchFamily="34" charset="0"/>
                  </a:rPr>
                  <a:t>S. pekinensis </a:t>
                </a:r>
                <a:r>
                  <a:rPr lang="en-US" sz="1200">
                    <a:latin typeface="Arial" panose="020B0604020202020204" pitchFamily="34" charset="0"/>
                    <a:cs typeface="Arial" panose="020B0604020202020204" pitchFamily="34" charset="0"/>
                  </a:rPr>
                  <a:t>var</a:t>
                </a:r>
                <a:r>
                  <a:rPr lang="en-US" sz="1200" i="1">
                    <a:latin typeface="Arial" panose="020B0604020202020204" pitchFamily="34" charset="0"/>
                    <a:cs typeface="Arial" panose="020B0604020202020204" pitchFamily="34" charset="0"/>
                  </a:rPr>
                  <a:t>. </a:t>
                </a:r>
                <a:r>
                  <a:rPr lang="en-US" sz="1200" i="1" err="1">
                    <a:latin typeface="Arial" panose="020B0604020202020204" pitchFamily="34" charset="0"/>
                    <a:cs typeface="Arial" panose="020B0604020202020204" pitchFamily="34" charset="0"/>
                  </a:rPr>
                  <a:t>alpina</a:t>
                </a:r>
                <a:endParaRPr lang="en-US" sz="1200" i="1">
                  <a:latin typeface="Arial" panose="020B0604020202020204" pitchFamily="34" charset="0"/>
                  <a:cs typeface="Arial" panose="020B0604020202020204" pitchFamily="34" charset="0"/>
                </a:endParaRPr>
              </a:p>
            </p:txBody>
          </p:sp>
          <p:sp>
            <p:nvSpPr>
              <p:cNvPr id="156" name="Oval 155">
                <a:extLst>
                  <a:ext uri="{FF2B5EF4-FFF2-40B4-BE49-F238E27FC236}">
                    <a16:creationId xmlns:a16="http://schemas.microsoft.com/office/drawing/2014/main" id="{1B47BB14-7B7E-4772-96D7-A193D5B65C87}"/>
                  </a:ext>
                </a:extLst>
              </p:cNvPr>
              <p:cNvSpPr/>
              <p:nvPr/>
            </p:nvSpPr>
            <p:spPr>
              <a:xfrm>
                <a:off x="6121118" y="5975867"/>
                <a:ext cx="137160" cy="13716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57" name="Group 156">
            <a:extLst>
              <a:ext uri="{FF2B5EF4-FFF2-40B4-BE49-F238E27FC236}">
                <a16:creationId xmlns:a16="http://schemas.microsoft.com/office/drawing/2014/main" id="{23321EC2-AACA-4187-A0F4-0B08A542DB15}"/>
              </a:ext>
            </a:extLst>
          </p:cNvPr>
          <p:cNvGrpSpPr/>
          <p:nvPr/>
        </p:nvGrpSpPr>
        <p:grpSpPr>
          <a:xfrm>
            <a:off x="383335" y="274373"/>
            <a:ext cx="2277978" cy="1898208"/>
            <a:chOff x="4889986" y="153383"/>
            <a:chExt cx="1521552" cy="1267889"/>
          </a:xfrm>
        </p:grpSpPr>
        <p:grpSp>
          <p:nvGrpSpPr>
            <p:cNvPr id="158" name="Group 157">
              <a:extLst>
                <a:ext uri="{FF2B5EF4-FFF2-40B4-BE49-F238E27FC236}">
                  <a16:creationId xmlns:a16="http://schemas.microsoft.com/office/drawing/2014/main" id="{91B6EDAF-F30A-45A8-A074-18492CDC4C75}"/>
                </a:ext>
              </a:extLst>
            </p:cNvPr>
            <p:cNvGrpSpPr/>
            <p:nvPr/>
          </p:nvGrpSpPr>
          <p:grpSpPr>
            <a:xfrm>
              <a:off x="5298200" y="1236254"/>
              <a:ext cx="895503" cy="185018"/>
              <a:chOff x="6198361" y="1216410"/>
              <a:chExt cx="895503" cy="185018"/>
            </a:xfrm>
          </p:grpSpPr>
          <p:sp>
            <p:nvSpPr>
              <p:cNvPr id="163" name="TextBox 162">
                <a:extLst>
                  <a:ext uri="{FF2B5EF4-FFF2-40B4-BE49-F238E27FC236}">
                    <a16:creationId xmlns:a16="http://schemas.microsoft.com/office/drawing/2014/main" id="{90C9FFAB-8104-4995-887F-CD446F1629AC}"/>
                  </a:ext>
                </a:extLst>
              </p:cNvPr>
              <p:cNvSpPr txBox="1"/>
              <p:nvPr/>
            </p:nvSpPr>
            <p:spPr>
              <a:xfrm>
                <a:off x="6338800" y="1216410"/>
                <a:ext cx="755064"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baicalensis</a:t>
                </a:r>
              </a:p>
            </p:txBody>
          </p:sp>
          <p:sp>
            <p:nvSpPr>
              <p:cNvPr id="164" name="Oval 163">
                <a:extLst>
                  <a:ext uri="{FF2B5EF4-FFF2-40B4-BE49-F238E27FC236}">
                    <a16:creationId xmlns:a16="http://schemas.microsoft.com/office/drawing/2014/main" id="{4E36626F-1FB9-4319-828C-2C5495B8EE62}"/>
                  </a:ext>
                </a:extLst>
              </p:cNvPr>
              <p:cNvSpPr/>
              <p:nvPr/>
            </p:nvSpPr>
            <p:spPr>
              <a:xfrm>
                <a:off x="6198361" y="1240339"/>
                <a:ext cx="137160" cy="137160"/>
              </a:xfrm>
              <a:prstGeom prst="ellipse">
                <a:avLst/>
              </a:prstGeom>
              <a:solidFill>
                <a:srgbClr val="62E8E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59" name="Picture 158" descr="A close up of a flower&#10;&#10;Description automatically generated">
              <a:extLst>
                <a:ext uri="{FF2B5EF4-FFF2-40B4-BE49-F238E27FC236}">
                  <a16:creationId xmlns:a16="http://schemas.microsoft.com/office/drawing/2014/main" id="{890054A0-177C-49BE-8BDF-1186D7E56902}"/>
                </a:ext>
              </a:extLst>
            </p:cNvPr>
            <p:cNvPicPr>
              <a:picLocks noChangeAspect="1"/>
            </p:cNvPicPr>
            <p:nvPr/>
          </p:nvPicPr>
          <p:blipFill rotWithShape="1">
            <a:blip r:embed="rId12">
              <a:extLst>
                <a:ext uri="{28A0092B-C50C-407E-A947-70E740481C1C}">
                  <a14:useLocalDpi xmlns:a14="http://schemas.microsoft.com/office/drawing/2010/main" val="0"/>
                </a:ext>
              </a:extLst>
            </a:blip>
            <a:srcRect l="13311" t="10269" r="18895"/>
            <a:stretch/>
          </p:blipFill>
          <p:spPr>
            <a:xfrm>
              <a:off x="5660391" y="329054"/>
              <a:ext cx="751147" cy="745665"/>
            </a:xfrm>
            <a:prstGeom prst="rect">
              <a:avLst/>
            </a:prstGeom>
          </p:spPr>
        </p:pic>
        <p:grpSp>
          <p:nvGrpSpPr>
            <p:cNvPr id="160" name="Group 159">
              <a:extLst>
                <a:ext uri="{FF2B5EF4-FFF2-40B4-BE49-F238E27FC236}">
                  <a16:creationId xmlns:a16="http://schemas.microsoft.com/office/drawing/2014/main" id="{D308CDA7-DDA7-436B-BD12-A78063D5D765}"/>
                </a:ext>
              </a:extLst>
            </p:cNvPr>
            <p:cNvGrpSpPr/>
            <p:nvPr/>
          </p:nvGrpSpPr>
          <p:grpSpPr>
            <a:xfrm>
              <a:off x="4889986" y="153383"/>
              <a:ext cx="751147" cy="1057433"/>
              <a:chOff x="5038810" y="284290"/>
              <a:chExt cx="751147" cy="1057433"/>
            </a:xfrm>
          </p:grpSpPr>
          <p:pic>
            <p:nvPicPr>
              <p:cNvPr id="161" name="Picture 160" descr="A picture containing table, sitting, book, vase&#10;&#10;Description automatically generated">
                <a:extLst>
                  <a:ext uri="{FF2B5EF4-FFF2-40B4-BE49-F238E27FC236}">
                    <a16:creationId xmlns:a16="http://schemas.microsoft.com/office/drawing/2014/main" id="{E333993D-6A7D-41DB-8DD4-AE7A4DF48813}"/>
                  </a:ext>
                </a:extLst>
              </p:cNvPr>
              <p:cNvPicPr>
                <a:picLocks noChangeAspect="1"/>
              </p:cNvPicPr>
              <p:nvPr/>
            </p:nvPicPr>
            <p:blipFill rotWithShape="1">
              <a:blip r:embed="rId13">
                <a:extLst>
                  <a:ext uri="{28A0092B-C50C-407E-A947-70E740481C1C}">
                    <a14:useLocalDpi xmlns:a14="http://schemas.microsoft.com/office/drawing/2010/main" val="0"/>
                  </a:ext>
                </a:extLst>
              </a:blip>
              <a:srcRect l="8449" t="1965" r="53572" b="26748"/>
              <a:stretch/>
            </p:blipFill>
            <p:spPr>
              <a:xfrm>
                <a:off x="5038810" y="284290"/>
                <a:ext cx="751147" cy="1057433"/>
              </a:xfrm>
              <a:prstGeom prst="rect">
                <a:avLst/>
              </a:prstGeom>
            </p:spPr>
          </p:pic>
          <p:sp>
            <p:nvSpPr>
              <p:cNvPr id="162" name="Rectangle 161">
                <a:extLst>
                  <a:ext uri="{FF2B5EF4-FFF2-40B4-BE49-F238E27FC236}">
                    <a16:creationId xmlns:a16="http://schemas.microsoft.com/office/drawing/2014/main" id="{488E3A94-0642-47F2-92C8-95046336AB9A}"/>
                  </a:ext>
                </a:extLst>
              </p:cNvPr>
              <p:cNvSpPr/>
              <p:nvPr/>
            </p:nvSpPr>
            <p:spPr>
              <a:xfrm>
                <a:off x="5059402" y="1291667"/>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5" name="Group 164">
            <a:extLst>
              <a:ext uri="{FF2B5EF4-FFF2-40B4-BE49-F238E27FC236}">
                <a16:creationId xmlns:a16="http://schemas.microsoft.com/office/drawing/2014/main" id="{2CBEDD61-2888-4381-8F93-430999ED7ED4}"/>
              </a:ext>
            </a:extLst>
          </p:cNvPr>
          <p:cNvGrpSpPr/>
          <p:nvPr/>
        </p:nvGrpSpPr>
        <p:grpSpPr>
          <a:xfrm>
            <a:off x="3015058" y="368909"/>
            <a:ext cx="1220936" cy="1773139"/>
            <a:chOff x="6646111" y="2782773"/>
            <a:chExt cx="815511" cy="1184350"/>
          </a:xfrm>
        </p:grpSpPr>
        <p:pic>
          <p:nvPicPr>
            <p:cNvPr id="166" name="Picture 165" descr="A close up of a flower garden&#10;&#10;Description automatically generated">
              <a:extLst>
                <a:ext uri="{FF2B5EF4-FFF2-40B4-BE49-F238E27FC236}">
                  <a16:creationId xmlns:a16="http://schemas.microsoft.com/office/drawing/2014/main" id="{EC1A66F1-F40A-41AA-B80C-D55B1D780223}"/>
                </a:ext>
              </a:extLst>
            </p:cNvPr>
            <p:cNvPicPr>
              <a:picLocks noChangeAspect="1"/>
            </p:cNvPicPr>
            <p:nvPr/>
          </p:nvPicPr>
          <p:blipFill rotWithShape="1">
            <a:blip r:embed="rId14">
              <a:extLst>
                <a:ext uri="{28A0092B-C50C-407E-A947-70E740481C1C}">
                  <a14:useLocalDpi xmlns:a14="http://schemas.microsoft.com/office/drawing/2010/main" val="0"/>
                </a:ext>
              </a:extLst>
            </a:blip>
            <a:srcRect t="24467" b="14093"/>
            <a:stretch/>
          </p:blipFill>
          <p:spPr>
            <a:xfrm>
              <a:off x="6655901" y="2782773"/>
              <a:ext cx="751146" cy="975259"/>
            </a:xfrm>
            <a:prstGeom prst="rect">
              <a:avLst/>
            </a:prstGeom>
          </p:spPr>
        </p:pic>
        <p:grpSp>
          <p:nvGrpSpPr>
            <p:cNvPr id="167" name="Group 166">
              <a:extLst>
                <a:ext uri="{FF2B5EF4-FFF2-40B4-BE49-F238E27FC236}">
                  <a16:creationId xmlns:a16="http://schemas.microsoft.com/office/drawing/2014/main" id="{836530E3-F003-4240-B2EC-C39C5F5CE160}"/>
                </a:ext>
              </a:extLst>
            </p:cNvPr>
            <p:cNvGrpSpPr/>
            <p:nvPr/>
          </p:nvGrpSpPr>
          <p:grpSpPr>
            <a:xfrm>
              <a:off x="6646111" y="3782104"/>
              <a:ext cx="815511" cy="185019"/>
              <a:chOff x="6185215" y="5959605"/>
              <a:chExt cx="815511" cy="185019"/>
            </a:xfrm>
          </p:grpSpPr>
          <p:sp>
            <p:nvSpPr>
              <p:cNvPr id="168" name="TextBox 167">
                <a:extLst>
                  <a:ext uri="{FF2B5EF4-FFF2-40B4-BE49-F238E27FC236}">
                    <a16:creationId xmlns:a16="http://schemas.microsoft.com/office/drawing/2014/main" id="{0C55E2CA-3444-49C4-8DA5-195B0A9BB69F}"/>
                  </a:ext>
                </a:extLst>
              </p:cNvPr>
              <p:cNvSpPr txBox="1"/>
              <p:nvPr/>
            </p:nvSpPr>
            <p:spPr>
              <a:xfrm>
                <a:off x="6324894" y="5959605"/>
                <a:ext cx="675832"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strigillosa</a:t>
                </a:r>
              </a:p>
            </p:txBody>
          </p:sp>
          <p:sp>
            <p:nvSpPr>
              <p:cNvPr id="169" name="Oval 168">
                <a:extLst>
                  <a:ext uri="{FF2B5EF4-FFF2-40B4-BE49-F238E27FC236}">
                    <a16:creationId xmlns:a16="http://schemas.microsoft.com/office/drawing/2014/main" id="{8B830F19-C05E-4005-BBE2-5868DAF95D26}"/>
                  </a:ext>
                </a:extLst>
              </p:cNvPr>
              <p:cNvSpPr/>
              <p:nvPr/>
            </p:nvSpPr>
            <p:spPr>
              <a:xfrm>
                <a:off x="6185215" y="598353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70" name="Group 169">
            <a:extLst>
              <a:ext uri="{FF2B5EF4-FFF2-40B4-BE49-F238E27FC236}">
                <a16:creationId xmlns:a16="http://schemas.microsoft.com/office/drawing/2014/main" id="{5DFAFCF9-73DB-40A6-A6FC-B06C47E0075E}"/>
              </a:ext>
            </a:extLst>
          </p:cNvPr>
          <p:cNvGrpSpPr/>
          <p:nvPr/>
        </p:nvGrpSpPr>
        <p:grpSpPr>
          <a:xfrm>
            <a:off x="3282438" y="2410238"/>
            <a:ext cx="1142232" cy="1838279"/>
            <a:chOff x="4817457" y="5726537"/>
            <a:chExt cx="762942" cy="1227860"/>
          </a:xfrm>
        </p:grpSpPr>
        <p:grpSp>
          <p:nvGrpSpPr>
            <p:cNvPr id="171" name="Group 170">
              <a:extLst>
                <a:ext uri="{FF2B5EF4-FFF2-40B4-BE49-F238E27FC236}">
                  <a16:creationId xmlns:a16="http://schemas.microsoft.com/office/drawing/2014/main" id="{ED9E7081-3506-40F6-AE4D-D660CE505C99}"/>
                </a:ext>
              </a:extLst>
            </p:cNvPr>
            <p:cNvGrpSpPr/>
            <p:nvPr/>
          </p:nvGrpSpPr>
          <p:grpSpPr>
            <a:xfrm>
              <a:off x="4848908" y="6769378"/>
              <a:ext cx="727920" cy="185019"/>
              <a:chOff x="6158380" y="5990327"/>
              <a:chExt cx="727920" cy="185019"/>
            </a:xfrm>
          </p:grpSpPr>
          <p:sp>
            <p:nvSpPr>
              <p:cNvPr id="175" name="TextBox 174">
                <a:extLst>
                  <a:ext uri="{FF2B5EF4-FFF2-40B4-BE49-F238E27FC236}">
                    <a16:creationId xmlns:a16="http://schemas.microsoft.com/office/drawing/2014/main" id="{9EE6EC6A-F3F9-47FD-A186-2E2074FC15AA}"/>
                  </a:ext>
                </a:extLst>
              </p:cNvPr>
              <p:cNvSpPr txBox="1"/>
              <p:nvPr/>
            </p:nvSpPr>
            <p:spPr>
              <a:xfrm>
                <a:off x="6296125" y="5990327"/>
                <a:ext cx="590175" cy="185019"/>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insignis</a:t>
                </a:r>
              </a:p>
            </p:txBody>
          </p:sp>
          <p:sp>
            <p:nvSpPr>
              <p:cNvPr id="176" name="Oval 175">
                <a:extLst>
                  <a:ext uri="{FF2B5EF4-FFF2-40B4-BE49-F238E27FC236}">
                    <a16:creationId xmlns:a16="http://schemas.microsoft.com/office/drawing/2014/main" id="{A7A4EB99-3437-4DA0-B846-6B1D5B632F13}"/>
                  </a:ext>
                </a:extLst>
              </p:cNvPr>
              <p:cNvSpPr/>
              <p:nvPr/>
            </p:nvSpPr>
            <p:spPr>
              <a:xfrm>
                <a:off x="6158380" y="6012714"/>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2" name="Group 171">
              <a:extLst>
                <a:ext uri="{FF2B5EF4-FFF2-40B4-BE49-F238E27FC236}">
                  <a16:creationId xmlns:a16="http://schemas.microsoft.com/office/drawing/2014/main" id="{C608A712-5A84-4CB4-AF75-A18B4C774FD7}"/>
                </a:ext>
              </a:extLst>
            </p:cNvPr>
            <p:cNvGrpSpPr/>
            <p:nvPr/>
          </p:nvGrpSpPr>
          <p:grpSpPr>
            <a:xfrm>
              <a:off x="4817457" y="5726537"/>
              <a:ext cx="762942" cy="1017255"/>
              <a:chOff x="4817457" y="5726537"/>
              <a:chExt cx="762942" cy="1017255"/>
            </a:xfrm>
          </p:grpSpPr>
          <p:pic>
            <p:nvPicPr>
              <p:cNvPr id="173" name="Picture 172" descr="A black vase filled with purple flowers&#10;&#10;Description automatically generated">
                <a:extLst>
                  <a:ext uri="{FF2B5EF4-FFF2-40B4-BE49-F238E27FC236}">
                    <a16:creationId xmlns:a16="http://schemas.microsoft.com/office/drawing/2014/main" id="{5EA0C548-9B91-423B-B668-E85CDD7D41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7457" y="5726537"/>
                <a:ext cx="762942" cy="1017255"/>
              </a:xfrm>
              <a:prstGeom prst="rect">
                <a:avLst/>
              </a:prstGeom>
            </p:spPr>
          </p:pic>
          <p:sp>
            <p:nvSpPr>
              <p:cNvPr id="174" name="Rectangle 173">
                <a:extLst>
                  <a:ext uri="{FF2B5EF4-FFF2-40B4-BE49-F238E27FC236}">
                    <a16:creationId xmlns:a16="http://schemas.microsoft.com/office/drawing/2014/main" id="{E7E608EB-1D48-4097-A02E-E8D81491201A}"/>
                  </a:ext>
                </a:extLst>
              </p:cNvPr>
              <p:cNvSpPr/>
              <p:nvPr/>
            </p:nvSpPr>
            <p:spPr>
              <a:xfrm>
                <a:off x="4842128" y="6693956"/>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7" name="Group 176">
            <a:extLst>
              <a:ext uri="{FF2B5EF4-FFF2-40B4-BE49-F238E27FC236}">
                <a16:creationId xmlns:a16="http://schemas.microsoft.com/office/drawing/2014/main" id="{4BAC4A25-0313-4F20-AA07-36A21B12B34C}"/>
              </a:ext>
            </a:extLst>
          </p:cNvPr>
          <p:cNvGrpSpPr/>
          <p:nvPr/>
        </p:nvGrpSpPr>
        <p:grpSpPr>
          <a:xfrm>
            <a:off x="2902124" y="4404193"/>
            <a:ext cx="1586776" cy="1921110"/>
            <a:chOff x="6707859" y="71358"/>
            <a:chExt cx="893193" cy="1081388"/>
          </a:xfrm>
        </p:grpSpPr>
        <p:grpSp>
          <p:nvGrpSpPr>
            <p:cNvPr id="178" name="Group 177">
              <a:extLst>
                <a:ext uri="{FF2B5EF4-FFF2-40B4-BE49-F238E27FC236}">
                  <a16:creationId xmlns:a16="http://schemas.microsoft.com/office/drawing/2014/main" id="{04799FFE-61EA-45BB-8544-377BE4FE0E07}"/>
                </a:ext>
              </a:extLst>
            </p:cNvPr>
            <p:cNvGrpSpPr/>
            <p:nvPr/>
          </p:nvGrpSpPr>
          <p:grpSpPr>
            <a:xfrm>
              <a:off x="6808760" y="996824"/>
              <a:ext cx="764644" cy="155922"/>
              <a:chOff x="7729437" y="1751100"/>
              <a:chExt cx="764644" cy="155922"/>
            </a:xfrm>
          </p:grpSpPr>
          <p:sp>
            <p:nvSpPr>
              <p:cNvPr id="182" name="TextBox 181">
                <a:extLst>
                  <a:ext uri="{FF2B5EF4-FFF2-40B4-BE49-F238E27FC236}">
                    <a16:creationId xmlns:a16="http://schemas.microsoft.com/office/drawing/2014/main" id="{60E8AF5F-DD9D-44FB-B820-C5495C57CADD}"/>
                  </a:ext>
                </a:extLst>
              </p:cNvPr>
              <p:cNvSpPr txBox="1"/>
              <p:nvPr/>
            </p:nvSpPr>
            <p:spPr>
              <a:xfrm>
                <a:off x="7847834" y="1751100"/>
                <a:ext cx="646247" cy="155922"/>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havanensis</a:t>
                </a:r>
              </a:p>
            </p:txBody>
          </p:sp>
          <p:sp>
            <p:nvSpPr>
              <p:cNvPr id="183" name="Oval 182">
                <a:extLst>
                  <a:ext uri="{FF2B5EF4-FFF2-40B4-BE49-F238E27FC236}">
                    <a16:creationId xmlns:a16="http://schemas.microsoft.com/office/drawing/2014/main" id="{F9E38DBC-01C5-4FE2-8401-0EE720C3C1D0}"/>
                  </a:ext>
                </a:extLst>
              </p:cNvPr>
              <p:cNvSpPr/>
              <p:nvPr/>
            </p:nvSpPr>
            <p:spPr>
              <a:xfrm>
                <a:off x="7729437" y="1765188"/>
                <a:ext cx="118384" cy="118384"/>
              </a:xfrm>
              <a:prstGeom prst="ellipse">
                <a:avLst/>
              </a:prstGeom>
              <a:solidFill>
                <a:srgbClr val="F0B68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9" name="Group 178">
              <a:extLst>
                <a:ext uri="{FF2B5EF4-FFF2-40B4-BE49-F238E27FC236}">
                  <a16:creationId xmlns:a16="http://schemas.microsoft.com/office/drawing/2014/main" id="{3F3C1B77-3920-4977-A1EA-DC3AE370EEA3}"/>
                </a:ext>
              </a:extLst>
            </p:cNvPr>
            <p:cNvGrpSpPr/>
            <p:nvPr/>
          </p:nvGrpSpPr>
          <p:grpSpPr>
            <a:xfrm>
              <a:off x="6707859" y="71358"/>
              <a:ext cx="893193" cy="896452"/>
              <a:chOff x="5500614" y="1827881"/>
              <a:chExt cx="893193" cy="896452"/>
            </a:xfrm>
          </p:grpSpPr>
          <p:pic>
            <p:nvPicPr>
              <p:cNvPr id="180" name="Picture 179" descr="A picture containing indoor, sitting, table, remote&#10;&#10;Description automatically generated">
                <a:extLst>
                  <a:ext uri="{FF2B5EF4-FFF2-40B4-BE49-F238E27FC236}">
                    <a16:creationId xmlns:a16="http://schemas.microsoft.com/office/drawing/2014/main" id="{2E6B0CF8-C8BC-4E37-B475-B37B8054E92D}"/>
                  </a:ext>
                </a:extLst>
              </p:cNvPr>
              <p:cNvPicPr>
                <a:picLocks noChangeAspect="1"/>
              </p:cNvPicPr>
              <p:nvPr/>
            </p:nvPicPr>
            <p:blipFill rotWithShape="1">
              <a:blip r:embed="rId16">
                <a:extLst>
                  <a:ext uri="{28A0092B-C50C-407E-A947-70E740481C1C}">
                    <a14:useLocalDpi xmlns:a14="http://schemas.microsoft.com/office/drawing/2010/main" val="0"/>
                  </a:ext>
                </a:extLst>
              </a:blip>
              <a:srcRect l="27942" t="28559" r="34521" b="21208"/>
              <a:stretch/>
            </p:blipFill>
            <p:spPr>
              <a:xfrm>
                <a:off x="5500614" y="1827881"/>
                <a:ext cx="893193" cy="896452"/>
              </a:xfrm>
              <a:prstGeom prst="rect">
                <a:avLst/>
              </a:prstGeom>
            </p:spPr>
          </p:pic>
          <p:sp>
            <p:nvSpPr>
              <p:cNvPr id="181" name="Rectangle 180">
                <a:extLst>
                  <a:ext uri="{FF2B5EF4-FFF2-40B4-BE49-F238E27FC236}">
                    <a16:creationId xmlns:a16="http://schemas.microsoft.com/office/drawing/2014/main" id="{1F992620-313B-42A0-9BB9-7DC207345C71}"/>
                  </a:ext>
                </a:extLst>
              </p:cNvPr>
              <p:cNvSpPr/>
              <p:nvPr/>
            </p:nvSpPr>
            <p:spPr>
              <a:xfrm>
                <a:off x="5526317" y="2681675"/>
                <a:ext cx="298042" cy="23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4" name="Group 183">
            <a:extLst>
              <a:ext uri="{FF2B5EF4-FFF2-40B4-BE49-F238E27FC236}">
                <a16:creationId xmlns:a16="http://schemas.microsoft.com/office/drawing/2014/main" id="{8DB787C2-6758-44D5-8E0B-8692595C730B}"/>
              </a:ext>
            </a:extLst>
          </p:cNvPr>
          <p:cNvGrpSpPr/>
          <p:nvPr/>
        </p:nvGrpSpPr>
        <p:grpSpPr>
          <a:xfrm>
            <a:off x="454562" y="2287073"/>
            <a:ext cx="2340104" cy="2034406"/>
            <a:chOff x="6197344" y="1590828"/>
            <a:chExt cx="1563048" cy="1358860"/>
          </a:xfrm>
        </p:grpSpPr>
        <p:grpSp>
          <p:nvGrpSpPr>
            <p:cNvPr id="185" name="Group 184">
              <a:extLst>
                <a:ext uri="{FF2B5EF4-FFF2-40B4-BE49-F238E27FC236}">
                  <a16:creationId xmlns:a16="http://schemas.microsoft.com/office/drawing/2014/main" id="{0691FAF7-A607-448C-9E1D-978D0AB5DA47}"/>
                </a:ext>
              </a:extLst>
            </p:cNvPr>
            <p:cNvGrpSpPr/>
            <p:nvPr/>
          </p:nvGrpSpPr>
          <p:grpSpPr>
            <a:xfrm>
              <a:off x="6721155" y="2764670"/>
              <a:ext cx="737054" cy="185018"/>
              <a:chOff x="7673838" y="3608484"/>
              <a:chExt cx="737054" cy="185018"/>
            </a:xfrm>
          </p:grpSpPr>
          <p:sp>
            <p:nvSpPr>
              <p:cNvPr id="190" name="TextBox 189">
                <a:extLst>
                  <a:ext uri="{FF2B5EF4-FFF2-40B4-BE49-F238E27FC236}">
                    <a16:creationId xmlns:a16="http://schemas.microsoft.com/office/drawing/2014/main" id="{E2DDA0E6-0F3A-41AF-A42E-B32F20C3AE63}"/>
                  </a:ext>
                </a:extLst>
              </p:cNvPr>
              <p:cNvSpPr txBox="1"/>
              <p:nvPr/>
            </p:nvSpPr>
            <p:spPr>
              <a:xfrm>
                <a:off x="7814293" y="3608484"/>
                <a:ext cx="596599" cy="185018"/>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barbata</a:t>
                </a:r>
              </a:p>
            </p:txBody>
          </p:sp>
          <p:sp>
            <p:nvSpPr>
              <p:cNvPr id="191" name="Oval 190">
                <a:extLst>
                  <a:ext uri="{FF2B5EF4-FFF2-40B4-BE49-F238E27FC236}">
                    <a16:creationId xmlns:a16="http://schemas.microsoft.com/office/drawing/2014/main" id="{4885DA9F-E545-48F7-A0FA-0122E287023B}"/>
                  </a:ext>
                </a:extLst>
              </p:cNvPr>
              <p:cNvSpPr/>
              <p:nvPr/>
            </p:nvSpPr>
            <p:spPr>
              <a:xfrm>
                <a:off x="7673838" y="3631285"/>
                <a:ext cx="137160" cy="137160"/>
              </a:xfrm>
              <a:prstGeom prst="ellipse">
                <a:avLst/>
              </a:prstGeom>
              <a:solidFill>
                <a:srgbClr val="90DFB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186" name="Picture 185" descr="A picture containing sitting, black, green, computer&#10;&#10;Description automatically generated">
              <a:extLst>
                <a:ext uri="{FF2B5EF4-FFF2-40B4-BE49-F238E27FC236}">
                  <a16:creationId xmlns:a16="http://schemas.microsoft.com/office/drawing/2014/main" id="{F653F731-7685-470A-AC19-7BE7EED158D0}"/>
                </a:ext>
              </a:extLst>
            </p:cNvPr>
            <p:cNvPicPr>
              <a:picLocks noChangeAspect="1"/>
            </p:cNvPicPr>
            <p:nvPr/>
          </p:nvPicPr>
          <p:blipFill rotWithShape="1">
            <a:blip r:embed="rId17">
              <a:extLst>
                <a:ext uri="{28A0092B-C50C-407E-A947-70E740481C1C}">
                  <a14:useLocalDpi xmlns:a14="http://schemas.microsoft.com/office/drawing/2010/main" val="0"/>
                </a:ext>
              </a:extLst>
            </a:blip>
            <a:srcRect l="21274" t="9415" r="30336" b="23398"/>
            <a:stretch/>
          </p:blipFill>
          <p:spPr>
            <a:xfrm>
              <a:off x="7139748" y="1840589"/>
              <a:ext cx="620644" cy="646311"/>
            </a:xfrm>
            <a:prstGeom prst="rect">
              <a:avLst/>
            </a:prstGeom>
          </p:spPr>
        </p:pic>
        <p:grpSp>
          <p:nvGrpSpPr>
            <p:cNvPr id="187" name="Group 186">
              <a:extLst>
                <a:ext uri="{FF2B5EF4-FFF2-40B4-BE49-F238E27FC236}">
                  <a16:creationId xmlns:a16="http://schemas.microsoft.com/office/drawing/2014/main" id="{E7978796-C550-493C-8ADF-7110BB5428A1}"/>
                </a:ext>
              </a:extLst>
            </p:cNvPr>
            <p:cNvGrpSpPr/>
            <p:nvPr/>
          </p:nvGrpSpPr>
          <p:grpSpPr>
            <a:xfrm>
              <a:off x="6197344" y="1590828"/>
              <a:ext cx="893193" cy="1145834"/>
              <a:chOff x="5062238" y="3467100"/>
              <a:chExt cx="893193" cy="1145834"/>
            </a:xfrm>
          </p:grpSpPr>
          <p:pic>
            <p:nvPicPr>
              <p:cNvPr id="188" name="Picture 187" descr="A picture containing indoor, table, sitting, flower&#10;&#10;Description automatically generated">
                <a:extLst>
                  <a:ext uri="{FF2B5EF4-FFF2-40B4-BE49-F238E27FC236}">
                    <a16:creationId xmlns:a16="http://schemas.microsoft.com/office/drawing/2014/main" id="{68DB182A-A44E-4FCD-B8D9-34329F36C75E}"/>
                  </a:ext>
                </a:extLst>
              </p:cNvPr>
              <p:cNvPicPr>
                <a:picLocks noChangeAspect="1"/>
              </p:cNvPicPr>
              <p:nvPr/>
            </p:nvPicPr>
            <p:blipFill rotWithShape="1">
              <a:blip r:embed="rId18">
                <a:extLst>
                  <a:ext uri="{28A0092B-C50C-407E-A947-70E740481C1C}">
                    <a14:useLocalDpi xmlns:a14="http://schemas.microsoft.com/office/drawing/2010/main" val="0"/>
                  </a:ext>
                </a:extLst>
              </a:blip>
              <a:srcRect l="23430" t="13906" r="33900" b="13109"/>
              <a:stretch/>
            </p:blipFill>
            <p:spPr>
              <a:xfrm>
                <a:off x="5062238" y="3467100"/>
                <a:ext cx="893193" cy="1145834"/>
              </a:xfrm>
              <a:prstGeom prst="rect">
                <a:avLst/>
              </a:prstGeom>
            </p:spPr>
          </p:pic>
          <p:sp>
            <p:nvSpPr>
              <p:cNvPr id="189" name="Rectangle 188">
                <a:extLst>
                  <a:ext uri="{FF2B5EF4-FFF2-40B4-BE49-F238E27FC236}">
                    <a16:creationId xmlns:a16="http://schemas.microsoft.com/office/drawing/2014/main" id="{A87DF1B4-0573-4CC5-B871-7BEE68AE74C2}"/>
                  </a:ext>
                </a:extLst>
              </p:cNvPr>
              <p:cNvSpPr/>
              <p:nvPr/>
            </p:nvSpPr>
            <p:spPr>
              <a:xfrm>
                <a:off x="5089358" y="4556899"/>
                <a:ext cx="220275"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CF5982DF-219B-4295-B6BF-C0A11B5F2C6F}"/>
              </a:ext>
            </a:extLst>
          </p:cNvPr>
          <p:cNvGrpSpPr/>
          <p:nvPr/>
        </p:nvGrpSpPr>
        <p:grpSpPr>
          <a:xfrm>
            <a:off x="3322980" y="6533140"/>
            <a:ext cx="1586808" cy="1883165"/>
            <a:chOff x="3851030" y="3520818"/>
            <a:chExt cx="945669" cy="1122285"/>
          </a:xfrm>
        </p:grpSpPr>
        <p:pic>
          <p:nvPicPr>
            <p:cNvPr id="193" name="Picture 192" descr="A piece of cake sitting on top of a green plant&#10;&#10;Description automatically generated">
              <a:extLst>
                <a:ext uri="{FF2B5EF4-FFF2-40B4-BE49-F238E27FC236}">
                  <a16:creationId xmlns:a16="http://schemas.microsoft.com/office/drawing/2014/main" id="{1942A0A0-2182-443C-8465-E497E43F249A}"/>
                </a:ext>
              </a:extLst>
            </p:cNvPr>
            <p:cNvPicPr>
              <a:picLocks noChangeAspect="1"/>
            </p:cNvPicPr>
            <p:nvPr/>
          </p:nvPicPr>
          <p:blipFill rotWithShape="1">
            <a:blip r:embed="rId19">
              <a:extLst>
                <a:ext uri="{28A0092B-C50C-407E-A947-70E740481C1C}">
                  <a14:useLocalDpi xmlns:a14="http://schemas.microsoft.com/office/drawing/2010/main" val="0"/>
                </a:ext>
              </a:extLst>
            </a:blip>
            <a:srcRect l="15446" r="8876"/>
            <a:stretch/>
          </p:blipFill>
          <p:spPr>
            <a:xfrm>
              <a:off x="3851030" y="3520818"/>
              <a:ext cx="945669" cy="937174"/>
            </a:xfrm>
            <a:prstGeom prst="rect">
              <a:avLst/>
            </a:prstGeom>
          </p:spPr>
        </p:pic>
        <p:grpSp>
          <p:nvGrpSpPr>
            <p:cNvPr id="194" name="Group 193">
              <a:extLst>
                <a:ext uri="{FF2B5EF4-FFF2-40B4-BE49-F238E27FC236}">
                  <a16:creationId xmlns:a16="http://schemas.microsoft.com/office/drawing/2014/main" id="{10F23F3E-9869-4107-8988-08142B4D2869}"/>
                </a:ext>
              </a:extLst>
            </p:cNvPr>
            <p:cNvGrpSpPr/>
            <p:nvPr/>
          </p:nvGrpSpPr>
          <p:grpSpPr>
            <a:xfrm>
              <a:off x="3980652" y="4478023"/>
              <a:ext cx="694351" cy="165080"/>
              <a:chOff x="3980652" y="4478023"/>
              <a:chExt cx="694351" cy="165080"/>
            </a:xfrm>
          </p:grpSpPr>
          <p:sp>
            <p:nvSpPr>
              <p:cNvPr id="195" name="TextBox 194">
                <a:extLst>
                  <a:ext uri="{FF2B5EF4-FFF2-40B4-BE49-F238E27FC236}">
                    <a16:creationId xmlns:a16="http://schemas.microsoft.com/office/drawing/2014/main" id="{93AFEE7A-7CC2-4CF3-ADE6-76DF900AE880}"/>
                  </a:ext>
                </a:extLst>
              </p:cNvPr>
              <p:cNvSpPr txBox="1"/>
              <p:nvPr/>
            </p:nvSpPr>
            <p:spPr>
              <a:xfrm>
                <a:off x="4108307" y="4478023"/>
                <a:ext cx="566696" cy="165080"/>
              </a:xfrm>
              <a:prstGeom prst="rect">
                <a:avLst/>
              </a:prstGeom>
              <a:noFill/>
            </p:spPr>
            <p:txBody>
              <a:bodyPr wrap="none" rtlCol="0">
                <a:spAutoFit/>
              </a:bodyPr>
              <a:lstStyle/>
              <a:p>
                <a:r>
                  <a:rPr lang="en-US" sz="1200" i="1">
                    <a:latin typeface="Arial" panose="020B0604020202020204" pitchFamily="34" charset="0"/>
                    <a:cs typeface="Arial" panose="020B0604020202020204" pitchFamily="34" charset="0"/>
                  </a:rPr>
                  <a:t>S. leonardii</a:t>
                </a:r>
              </a:p>
            </p:txBody>
          </p:sp>
          <p:sp>
            <p:nvSpPr>
              <p:cNvPr id="196" name="Oval 195">
                <a:extLst>
                  <a:ext uri="{FF2B5EF4-FFF2-40B4-BE49-F238E27FC236}">
                    <a16:creationId xmlns:a16="http://schemas.microsoft.com/office/drawing/2014/main" id="{816458F4-2B9E-4E89-9147-2752145BBF59}"/>
                  </a:ext>
                </a:extLst>
              </p:cNvPr>
              <p:cNvSpPr/>
              <p:nvPr/>
            </p:nvSpPr>
            <p:spPr>
              <a:xfrm>
                <a:off x="3980652" y="4499501"/>
                <a:ext cx="125337" cy="12533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209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55C4CB-B1EC-4F65-BCD6-10345FD6D5D3}"/>
              </a:ext>
            </a:extLst>
          </p:cNvPr>
          <p:cNvSpPr txBox="1"/>
          <p:nvPr/>
        </p:nvSpPr>
        <p:spPr>
          <a:xfrm>
            <a:off x="0" y="9042737"/>
            <a:ext cx="7772400" cy="1015663"/>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Figure 3. </a:t>
            </a:r>
            <a:r>
              <a:rPr lang="en-US" sz="1200" dirty="0">
                <a:latin typeface="Arial" panose="020B0604020202020204" pitchFamily="34" charset="0"/>
                <a:cs typeface="Arial" panose="020B0604020202020204" pitchFamily="34" charset="0"/>
              </a:rPr>
              <a:t>Organ-specific flavonoid data collected </a:t>
            </a:r>
            <a:r>
              <a:rPr lang="en-US" sz="1200">
                <a:latin typeface="Arial" panose="020B0604020202020204" pitchFamily="34" charset="0"/>
                <a:cs typeface="Arial" panose="020B0604020202020204" pitchFamily="34" charset="0"/>
              </a:rPr>
              <a:t>from 13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species via High Performance Liquid Chromatography (HPLC). Species are ordered based on phylogenetic relationship determine from chloroplast genome data, shown in Figure 1. Colored circles next to species names indicate phylogenetic clade, as shown in Figure 1. An empty circle indicates that the species was not included in the tree from Figure 1. Flavonoids are ordered based on proposed flavonoid pathway for </a:t>
            </a:r>
            <a:r>
              <a:rPr lang="en-US" sz="1200" i="1" dirty="0">
                <a:latin typeface="Arial" panose="020B0604020202020204" pitchFamily="34" charset="0"/>
                <a:cs typeface="Arial" panose="020B0604020202020204" pitchFamily="34" charset="0"/>
              </a:rPr>
              <a:t>S. baicalensis</a:t>
            </a:r>
            <a:r>
              <a:rPr lang="en-US" sz="1200"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75916A86-8427-4BB0-A2D7-D6EE38B75B33}"/>
              </a:ext>
            </a:extLst>
          </p:cNvPr>
          <p:cNvPicPr>
            <a:picLocks noChangeAspect="1"/>
          </p:cNvPicPr>
          <p:nvPr/>
        </p:nvPicPr>
        <p:blipFill rotWithShape="1">
          <a:blip r:embed="rId2">
            <a:extLst>
              <a:ext uri="{28A0092B-C50C-407E-A947-70E740481C1C}">
                <a14:useLocalDpi xmlns:a14="http://schemas.microsoft.com/office/drawing/2010/main" val="0"/>
              </a:ext>
            </a:extLst>
          </a:blip>
          <a:srcRect b="10730"/>
          <a:stretch/>
        </p:blipFill>
        <p:spPr>
          <a:xfrm>
            <a:off x="133179" y="4049243"/>
            <a:ext cx="6303745" cy="46886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A459171-8641-4D9B-909F-58657B817727}"/>
              </a:ext>
            </a:extLst>
          </p:cNvPr>
          <p:cNvPicPr>
            <a:picLocks noChangeAspect="1"/>
          </p:cNvPicPr>
          <p:nvPr/>
        </p:nvPicPr>
        <p:blipFill rotWithShape="1">
          <a:blip r:embed="rId3">
            <a:extLst>
              <a:ext uri="{28A0092B-C50C-407E-A947-70E740481C1C}">
                <a14:useLocalDpi xmlns:a14="http://schemas.microsoft.com/office/drawing/2010/main" val="0"/>
              </a:ext>
            </a:extLst>
          </a:blip>
          <a:srcRect l="85131" r="1929"/>
          <a:stretch/>
        </p:blipFill>
        <p:spPr>
          <a:xfrm>
            <a:off x="6436924" y="1281086"/>
            <a:ext cx="1268801" cy="5447413"/>
          </a:xfrm>
          <a:prstGeom prst="rect">
            <a:avLst/>
          </a:prstGeom>
        </p:spPr>
      </p:pic>
      <p:pic>
        <p:nvPicPr>
          <p:cNvPr id="11" name="Picture 10" descr="A close up of a map&#10;&#10;Description automatically generated">
            <a:extLst>
              <a:ext uri="{FF2B5EF4-FFF2-40B4-BE49-F238E27FC236}">
                <a16:creationId xmlns:a16="http://schemas.microsoft.com/office/drawing/2014/main" id="{D8464E3C-D7B1-4CAF-A920-0B927FA764AF}"/>
              </a:ext>
            </a:extLst>
          </p:cNvPr>
          <p:cNvPicPr>
            <a:picLocks noChangeAspect="1"/>
          </p:cNvPicPr>
          <p:nvPr/>
        </p:nvPicPr>
        <p:blipFill rotWithShape="1">
          <a:blip r:embed="rId4">
            <a:extLst>
              <a:ext uri="{28A0092B-C50C-407E-A947-70E740481C1C}">
                <a14:useLocalDpi xmlns:a14="http://schemas.microsoft.com/office/drawing/2010/main" val="0"/>
              </a:ext>
            </a:extLst>
          </a:blip>
          <a:srcRect b="46274"/>
          <a:stretch/>
        </p:blipFill>
        <p:spPr>
          <a:xfrm>
            <a:off x="129834" y="1181475"/>
            <a:ext cx="6307090" cy="2823318"/>
          </a:xfrm>
          <a:prstGeom prst="rect">
            <a:avLst/>
          </a:prstGeom>
        </p:spPr>
      </p:pic>
    </p:spTree>
    <p:extLst>
      <p:ext uri="{BB962C8B-B14F-4D97-AF65-F5344CB8AC3E}">
        <p14:creationId xmlns:p14="http://schemas.microsoft.com/office/powerpoint/2010/main" val="18667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ED81AD-34C1-41A2-A901-095996D94933}"/>
              </a:ext>
            </a:extLst>
          </p:cNvPr>
          <p:cNvSpPr txBox="1"/>
          <p:nvPr/>
        </p:nvSpPr>
        <p:spPr>
          <a:xfrm>
            <a:off x="276225" y="2579537"/>
            <a:ext cx="6864095" cy="461665"/>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Genome sizes as estimated by flow cytometry. Cell colors indicate phylogenetic clade, as shown in Figure 1. </a:t>
            </a:r>
            <a:endParaRPr lang="en-US" sz="1200" b="1"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F516F052-CEAE-4E12-95E9-4EAD105147D5}"/>
              </a:ext>
            </a:extLst>
          </p:cNvPr>
          <p:cNvGraphicFramePr>
            <a:graphicFrameLocks noGrp="1"/>
          </p:cNvGraphicFramePr>
          <p:nvPr>
            <p:extLst>
              <p:ext uri="{D42A27DB-BD31-4B8C-83A1-F6EECF244321}">
                <p14:modId xmlns:p14="http://schemas.microsoft.com/office/powerpoint/2010/main" val="3889773404"/>
              </p:ext>
            </p:extLst>
          </p:nvPr>
        </p:nvGraphicFramePr>
        <p:xfrm>
          <a:off x="276225" y="3128962"/>
          <a:ext cx="7331076" cy="4853207"/>
        </p:xfrm>
        <a:graphic>
          <a:graphicData uri="http://schemas.openxmlformats.org/drawingml/2006/table">
            <a:tbl>
              <a:tblPr firstRow="1" bandRow="1">
                <a:tableStyleId>{5C22544A-7EE6-4342-B048-85BDC9FD1C3A}</a:tableStyleId>
              </a:tblPr>
              <a:tblGrid>
                <a:gridCol w="1876425">
                  <a:extLst>
                    <a:ext uri="{9D8B030D-6E8A-4147-A177-3AD203B41FA5}">
                      <a16:colId xmlns:a16="http://schemas.microsoft.com/office/drawing/2014/main" val="2029667026"/>
                    </a:ext>
                  </a:extLst>
                </a:gridCol>
                <a:gridCol w="1640923">
                  <a:extLst>
                    <a:ext uri="{9D8B030D-6E8A-4147-A177-3AD203B41FA5}">
                      <a16:colId xmlns:a16="http://schemas.microsoft.com/office/drawing/2014/main" val="2119709971"/>
                    </a:ext>
                  </a:extLst>
                </a:gridCol>
                <a:gridCol w="1811266">
                  <a:extLst>
                    <a:ext uri="{9D8B030D-6E8A-4147-A177-3AD203B41FA5}">
                      <a16:colId xmlns:a16="http://schemas.microsoft.com/office/drawing/2014/main" val="1474592217"/>
                    </a:ext>
                  </a:extLst>
                </a:gridCol>
                <a:gridCol w="2002462">
                  <a:extLst>
                    <a:ext uri="{9D8B030D-6E8A-4147-A177-3AD203B41FA5}">
                      <a16:colId xmlns:a16="http://schemas.microsoft.com/office/drawing/2014/main" val="776672612"/>
                    </a:ext>
                  </a:extLst>
                </a:gridCol>
              </a:tblGrid>
              <a:tr h="281207">
                <a:tc rowSpan="2">
                  <a:txBody>
                    <a:bodyPr/>
                    <a:lstStyle/>
                    <a:p>
                      <a:r>
                        <a:rPr lang="en-US" sz="1200">
                          <a:solidFill>
                            <a:schemeClr val="tx1"/>
                          </a:solidFill>
                          <a:latin typeface="Arial" panose="020B0604020202020204" pitchFamily="34" charset="0"/>
                          <a:cs typeface="Arial" panose="020B0604020202020204" pitchFamily="34" charset="0"/>
                        </a:rPr>
                        <a:t>Species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1200">
                          <a:solidFill>
                            <a:schemeClr val="tx1"/>
                          </a:solidFill>
                          <a:latin typeface="Arial" panose="020B0604020202020204" pitchFamily="34" charset="0"/>
                          <a:cs typeface="Arial" panose="020B0604020202020204" pitchFamily="34" charset="0"/>
                        </a:rPr>
                        <a:t>Estimated genome size (</a:t>
                      </a:r>
                      <a:r>
                        <a:rPr lang="en-US" sz="1200" err="1">
                          <a:solidFill>
                            <a:schemeClr val="tx1"/>
                          </a:solidFill>
                          <a:latin typeface="Arial" panose="020B0604020202020204" pitchFamily="34" charset="0"/>
                          <a:cs typeface="Arial" panose="020B0604020202020204" pitchFamily="34" charset="0"/>
                        </a:rPr>
                        <a:t>Gbp</a:t>
                      </a:r>
                      <a:r>
                        <a:rPr lang="en-US" sz="1200">
                          <a:solidFill>
                            <a:schemeClr val="tx1"/>
                          </a:solidFill>
                          <a:latin typeface="Arial" panose="020B0604020202020204" pitchFamily="34" charset="0"/>
                          <a:cs typeface="Arial" panose="020B0604020202020204" pitchFamily="34"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sz="120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Chromosome number</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452683"/>
                  </a:ext>
                </a:extLst>
              </a:tr>
              <a:tr h="256386">
                <a:tc vMerge="1">
                  <a:txBody>
                    <a:bodyPr/>
                    <a:lstStyle/>
                    <a:p>
                      <a:endParaRPr lang="en-US" sz="1200" dirty="0">
                        <a:solidFill>
                          <a:schemeClr val="tx1"/>
                        </a:solidFill>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Measured in this study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tx1"/>
                          </a:solidFill>
                          <a:latin typeface="Arial" panose="020B0604020202020204" pitchFamily="34" charset="0"/>
                          <a:cs typeface="Arial" panose="020B0604020202020204" pitchFamily="34" charset="0"/>
                        </a:rPr>
                        <a:t>Published previously</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5122490"/>
                  </a:ext>
                </a:extLst>
              </a:tr>
              <a:tr h="256386">
                <a:tc rowSpan="3">
                  <a:txBody>
                    <a:bodyPr/>
                    <a:lstStyle/>
                    <a:p>
                      <a:r>
                        <a:rPr lang="en-US" sz="1200" i="1">
                          <a:latin typeface="Arial" panose="020B0604020202020204" pitchFamily="34" charset="0"/>
                          <a:cs typeface="Arial" panose="020B0604020202020204" pitchFamily="34" charset="0"/>
                        </a:rPr>
                        <a:t>S. baicalensis</a:t>
                      </a:r>
                    </a:p>
                  </a:txBody>
                  <a:tcPr anchor="ctr">
                    <a:lnT w="12700" cap="flat" cmpd="sng" algn="ctr">
                      <a:solidFill>
                        <a:schemeClr val="tx1"/>
                      </a:solidFill>
                      <a:prstDash val="solid"/>
                      <a:round/>
                      <a:headEnd type="none" w="med" len="med"/>
                      <a:tailEnd type="none" w="med" len="med"/>
                    </a:lnT>
                    <a:solidFill>
                      <a:srgbClr val="62E8EC"/>
                    </a:solidFill>
                  </a:tcPr>
                </a:tc>
                <a:tc rowSpan="3">
                  <a:txBody>
                    <a:bodyPr/>
                    <a:lstStyle/>
                    <a:p>
                      <a:r>
                        <a:rPr lang="en-US" sz="1200">
                          <a:latin typeface="Arial" panose="020B0604020202020204" pitchFamily="34" charset="0"/>
                          <a:cs typeface="Arial" panose="020B0604020202020204" pitchFamily="34" charset="0"/>
                        </a:rPr>
                        <a:t>0.54</a:t>
                      </a:r>
                    </a:p>
                  </a:txBody>
                  <a:tcPr anchor="ct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0.38 (Xu et al., 2020)</a:t>
                      </a:r>
                    </a:p>
                  </a:txBody>
                  <a:tcPr>
                    <a:lnT w="12700" cap="flat" cmpd="sng" algn="ctr">
                      <a:solidFill>
                        <a:schemeClr val="tx1"/>
                      </a:solidFill>
                      <a:prstDash val="solid"/>
                      <a:round/>
                      <a:headEnd type="none" w="med" len="med"/>
                      <a:tailEnd type="none" w="med" len="med"/>
                    </a:lnT>
                    <a:solidFill>
                      <a:srgbClr val="62E8EC"/>
                    </a:solidFill>
                  </a:tcPr>
                </a:tc>
                <a:tc>
                  <a:txBody>
                    <a:bodyPr/>
                    <a:lstStyle/>
                    <a:p>
                      <a:r>
                        <a:rPr lang="en-US" sz="1200">
                          <a:latin typeface="Arial" panose="020B0604020202020204" pitchFamily="34" charset="0"/>
                          <a:cs typeface="Arial" panose="020B0604020202020204" pitchFamily="34" charset="0"/>
                        </a:rPr>
                        <a:t>2n = 18 (Xu et al., 2020)</a:t>
                      </a:r>
                    </a:p>
                  </a:txBody>
                  <a:tcPr>
                    <a:lnT w="12700" cap="flat" cmpd="sng" algn="ctr">
                      <a:solidFill>
                        <a:schemeClr val="tx1"/>
                      </a:solidFill>
                      <a:prstDash val="solid"/>
                      <a:round/>
                      <a:headEnd type="none" w="med" len="med"/>
                      <a:tailEnd type="none" w="med" len="med"/>
                    </a:lnT>
                    <a:solidFill>
                      <a:srgbClr val="62E8EC"/>
                    </a:solidFill>
                  </a:tcPr>
                </a:tc>
                <a:extLst>
                  <a:ext uri="{0D108BD9-81ED-4DB2-BD59-A6C34878D82A}">
                    <a16:rowId xmlns:a16="http://schemas.microsoft.com/office/drawing/2014/main" val="2068378337"/>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(Zhao et al., 2019)</a:t>
                      </a:r>
                    </a:p>
                  </a:txBody>
                  <a:tcPr>
                    <a:solidFill>
                      <a:srgbClr val="62E8EC"/>
                    </a:solidFill>
                  </a:tcPr>
                </a:tc>
                <a:tc>
                  <a:txBody>
                    <a:bodyPr/>
                    <a:lstStyle/>
                    <a:p>
                      <a:r>
                        <a:rPr lang="en-US" sz="1200">
                          <a:latin typeface="Arial" panose="020B0604020202020204" pitchFamily="34" charset="0"/>
                          <a:cs typeface="Arial" panose="020B0604020202020204" pitchFamily="34" charset="0"/>
                        </a:rPr>
                        <a:t>2n = 18 (Zhao et al., 2019)</a:t>
                      </a:r>
                    </a:p>
                  </a:txBody>
                  <a:tcPr>
                    <a:solidFill>
                      <a:srgbClr val="62E8EC"/>
                    </a:solidFill>
                  </a:tcPr>
                </a:tc>
                <a:extLst>
                  <a:ext uri="{0D108BD9-81ED-4DB2-BD59-A6C34878D82A}">
                    <a16:rowId xmlns:a16="http://schemas.microsoft.com/office/drawing/2014/main" val="102630644"/>
                  </a:ext>
                </a:extLst>
              </a:tr>
              <a:tr h="256386">
                <a:tc vMerge="1">
                  <a:txBody>
                    <a:bodyPr/>
                    <a:lstStyle/>
                    <a:p>
                      <a:endParaRPr lang="en-US" sz="1600" i="1" dirty="0">
                        <a:latin typeface="Arial" panose="020B0604020202020204" pitchFamily="34" charset="0"/>
                        <a:cs typeface="Arial" panose="020B0604020202020204" pitchFamily="34" charset="0"/>
                      </a:endParaRPr>
                    </a:p>
                  </a:txBody>
                  <a:tcPr>
                    <a:solidFill>
                      <a:srgbClr val="9C8AEA"/>
                    </a:solidFill>
                  </a:tcPr>
                </a:tc>
                <a:tc vMerge="1">
                  <a:txBody>
                    <a:bodyPr/>
                    <a:lstStyle/>
                    <a:p>
                      <a:endParaRPr lang="en-US" sz="1600" dirty="0">
                        <a:latin typeface="Arial" panose="020B0604020202020204" pitchFamily="34" charset="0"/>
                        <a:cs typeface="Arial" panose="020B0604020202020204" pitchFamily="34" charset="0"/>
                      </a:endParaRPr>
                    </a:p>
                  </a:txBody>
                  <a:tcPr>
                    <a:solidFill>
                      <a:srgbClr val="9C8AEA"/>
                    </a:solidFill>
                  </a:tcPr>
                </a:tc>
                <a:tc>
                  <a:txBody>
                    <a:bodyPr/>
                    <a:lstStyle/>
                    <a:p>
                      <a:r>
                        <a:rPr lang="en-US" sz="1200">
                          <a:latin typeface="Arial" panose="020B0604020202020204" pitchFamily="34" charset="0"/>
                          <a:cs typeface="Arial" panose="020B0604020202020204" pitchFamily="34" charset="0"/>
                        </a:rPr>
                        <a:t>0.41 (Cole et al., 2008)</a:t>
                      </a:r>
                    </a:p>
                  </a:txBody>
                  <a:tcPr>
                    <a:solidFill>
                      <a:srgbClr val="62E8EC"/>
                    </a:solidFill>
                  </a:tcPr>
                </a:tc>
                <a:tc>
                  <a:txBody>
                    <a:bodyPr/>
                    <a:lstStyle/>
                    <a:p>
                      <a:endParaRPr lang="en-US" sz="1200">
                        <a:latin typeface="Arial" panose="020B0604020202020204" pitchFamily="34" charset="0"/>
                        <a:cs typeface="Arial" panose="020B0604020202020204" pitchFamily="34" charset="0"/>
                      </a:endParaRPr>
                    </a:p>
                  </a:txBody>
                  <a:tcPr>
                    <a:solidFill>
                      <a:srgbClr val="62E8EC"/>
                    </a:solidFill>
                  </a:tcPr>
                </a:tc>
                <a:extLst>
                  <a:ext uri="{0D108BD9-81ED-4DB2-BD59-A6C34878D82A}">
                    <a16:rowId xmlns:a16="http://schemas.microsoft.com/office/drawing/2014/main" val="67962752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strigillosa</a:t>
                      </a:r>
                      <a:endParaRPr lang="en-US" sz="1200" i="1">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3463362497"/>
                  </a:ext>
                </a:extLst>
              </a:tr>
              <a:tr h="256386">
                <a:tc>
                  <a:txBody>
                    <a:bodyPr/>
                    <a:lstStyle/>
                    <a:p>
                      <a:r>
                        <a:rPr lang="en-US" sz="1200" i="1">
                          <a:latin typeface="Arial" panose="020B0604020202020204" pitchFamily="34" charset="0"/>
                          <a:cs typeface="Arial" panose="020B0604020202020204" pitchFamily="34" charset="0"/>
                        </a:rPr>
                        <a:t>S. dependens</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tc>
                  <a:txBody>
                    <a:bodyPr/>
                    <a:lstStyle/>
                    <a:p>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30139849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indica</a:t>
                      </a:r>
                      <a:r>
                        <a:rPr lang="en-US" sz="1200" i="1">
                          <a:latin typeface="Arial" panose="020B0604020202020204" pitchFamily="34" charset="0"/>
                          <a:cs typeface="Arial" panose="020B0604020202020204" pitchFamily="34" charset="0"/>
                        </a:rPr>
                        <a:t> var. coccinea</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0.38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1580693449"/>
                  </a:ext>
                </a:extLst>
              </a:tr>
              <a:tr h="256386">
                <a:tc>
                  <a:txBody>
                    <a:bodyPr/>
                    <a:lstStyle/>
                    <a:p>
                      <a:r>
                        <a:rPr lang="en-US" sz="1200" i="1">
                          <a:latin typeface="Arial" panose="020B0604020202020204" pitchFamily="34" charset="0"/>
                          <a:cs typeface="Arial" panose="020B0604020202020204" pitchFamily="34" charset="0"/>
                        </a:rPr>
                        <a:t>S. barbata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0.52</a:t>
                      </a:r>
                    </a:p>
                  </a:txBody>
                  <a:tcPr>
                    <a:solidFill>
                      <a:srgbClr val="90DFB0"/>
                    </a:solidFill>
                  </a:tcPr>
                </a:tc>
                <a:tc>
                  <a:txBody>
                    <a:bodyPr/>
                    <a:lstStyle/>
                    <a:p>
                      <a:r>
                        <a:rPr lang="en-US" sz="1200">
                          <a:latin typeface="Arial" panose="020B0604020202020204" pitchFamily="34" charset="0"/>
                          <a:cs typeface="Arial" panose="020B0604020202020204" pitchFamily="34" charset="0"/>
                        </a:rPr>
                        <a:t>0.35 (Xu et al., 2020)</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2n = 26 (Xu et al., 2020)</a:t>
                      </a:r>
                    </a:p>
                  </a:txBody>
                  <a:tcPr>
                    <a:solidFill>
                      <a:srgbClr val="90DFB0"/>
                    </a:solidFill>
                  </a:tcPr>
                </a:tc>
                <a:extLst>
                  <a:ext uri="{0D108BD9-81ED-4DB2-BD59-A6C34878D82A}">
                    <a16:rowId xmlns:a16="http://schemas.microsoft.com/office/drawing/2014/main" val="874853464"/>
                  </a:ext>
                </a:extLst>
              </a:tr>
              <a:tr h="256386">
                <a:tc>
                  <a:txBody>
                    <a:bodyPr/>
                    <a:lstStyle/>
                    <a:p>
                      <a:r>
                        <a:rPr lang="en-US" sz="1200" i="1">
                          <a:latin typeface="Arial" panose="020B0604020202020204" pitchFamily="34" charset="0"/>
                          <a:cs typeface="Arial" panose="020B0604020202020204" pitchFamily="34" charset="0"/>
                        </a:rPr>
                        <a:t>S. insignis</a:t>
                      </a:r>
                    </a:p>
                  </a:txBody>
                  <a:tcPr>
                    <a:solidFill>
                      <a:srgbClr val="90DFB0"/>
                    </a:solidFill>
                  </a:tcPr>
                </a:tc>
                <a:tc>
                  <a:txBody>
                    <a:bodyPr/>
                    <a:lstStyle/>
                    <a:p>
                      <a:endParaRPr lang="en-US" sz="1200" dirty="0">
                        <a:latin typeface="Arial" panose="020B0604020202020204" pitchFamily="34" charset="0"/>
                        <a:cs typeface="Arial" panose="020B0604020202020204" pitchFamily="34" charset="0"/>
                      </a:endParaRP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0.46 (Lee &amp; Kim, 2017)</a:t>
                      </a:r>
                    </a:p>
                  </a:txBody>
                  <a:tcPr>
                    <a:solidFill>
                      <a:srgbClr val="90DFB0"/>
                    </a:solidFill>
                  </a:tcPr>
                </a:tc>
                <a:tc>
                  <a:txBody>
                    <a:bodyPr/>
                    <a:lstStyle/>
                    <a:p>
                      <a:pPr marL="0" marR="0" lvl="0" indent="0" algn="l" defTabSz="777240" rtl="0" eaLnBrk="1" fontAlgn="auto" latinLnBrk="0" hangingPunct="1">
                        <a:lnSpc>
                          <a:spcPct val="100000"/>
                        </a:lnSpc>
                        <a:spcBef>
                          <a:spcPts val="0"/>
                        </a:spcBef>
                        <a:spcAft>
                          <a:spcPts val="0"/>
                        </a:spcAft>
                        <a:buClrTx/>
                        <a:buSzTx/>
                        <a:buFontTx/>
                        <a:buNone/>
                        <a:tabLst/>
                        <a:defRPr/>
                      </a:pPr>
                      <a:endParaRPr lang="en-US" sz="1200">
                        <a:latin typeface="Arial" panose="020B0604020202020204" pitchFamily="34" charset="0"/>
                        <a:cs typeface="Arial" panose="020B0604020202020204" pitchFamily="34" charset="0"/>
                      </a:endParaRPr>
                    </a:p>
                  </a:txBody>
                  <a:tcPr>
                    <a:solidFill>
                      <a:srgbClr val="90DFB0"/>
                    </a:solidFill>
                  </a:tcPr>
                </a:tc>
                <a:extLst>
                  <a:ext uri="{0D108BD9-81ED-4DB2-BD59-A6C34878D82A}">
                    <a16:rowId xmlns:a16="http://schemas.microsoft.com/office/drawing/2014/main" val="2015371519"/>
                  </a:ext>
                </a:extLst>
              </a:tr>
              <a:tr h="256386">
                <a:tc>
                  <a:txBody>
                    <a:bodyPr/>
                    <a:lstStyle/>
                    <a:p>
                      <a:r>
                        <a:rPr lang="en-US" sz="1200" i="1">
                          <a:latin typeface="Arial" panose="020B0604020202020204" pitchFamily="34" charset="0"/>
                          <a:cs typeface="Arial" panose="020B0604020202020204" pitchFamily="34" charset="0"/>
                        </a:rPr>
                        <a:t>S. racemosa</a:t>
                      </a:r>
                    </a:p>
                  </a:txBody>
                  <a:tcPr>
                    <a:solidFill>
                      <a:srgbClr val="90DFB0"/>
                    </a:solidFill>
                  </a:tcPr>
                </a:tc>
                <a:tc>
                  <a:txBody>
                    <a:bodyPr/>
                    <a:lstStyle/>
                    <a:p>
                      <a:r>
                        <a:rPr lang="en-US" sz="1200" dirty="0">
                          <a:latin typeface="Arial" panose="020B0604020202020204" pitchFamily="34" charset="0"/>
                          <a:cs typeface="Arial" panose="020B0604020202020204" pitchFamily="34" charset="0"/>
                        </a:rPr>
                        <a:t>0.44</a:t>
                      </a:r>
                    </a:p>
                  </a:txBody>
                  <a:tcPr>
                    <a:solidFill>
                      <a:srgbClr val="90DFB0"/>
                    </a:solidFill>
                  </a:tcPr>
                </a:tc>
                <a:tc>
                  <a:txBody>
                    <a:bodyPr/>
                    <a:lstStyle/>
                    <a:p>
                      <a:r>
                        <a:rPr lang="en-US" sz="1200">
                          <a:latin typeface="Arial" panose="020B0604020202020204" pitchFamily="34" charset="0"/>
                          <a:cs typeface="Arial" panose="020B0604020202020204" pitchFamily="34" charset="0"/>
                        </a:rPr>
                        <a:t>0.37 (Cole et al., 2008)</a:t>
                      </a:r>
                    </a:p>
                  </a:txBody>
                  <a:tcPr>
                    <a:solidFill>
                      <a:srgbClr val="90DFB0"/>
                    </a:solidFill>
                  </a:tcPr>
                </a:tc>
                <a:tc>
                  <a:txBody>
                    <a:bodyPr/>
                    <a:lstStyle/>
                    <a:p>
                      <a:r>
                        <a:rPr lang="en-US" sz="1200">
                          <a:latin typeface="Arial" panose="020B0604020202020204" pitchFamily="34" charset="0"/>
                          <a:cs typeface="Arial" panose="020B0604020202020204" pitchFamily="34" charset="0"/>
                        </a:rPr>
                        <a:t>2n = 18 (Cole et al., 2008)</a:t>
                      </a:r>
                    </a:p>
                  </a:txBody>
                  <a:tcPr>
                    <a:solidFill>
                      <a:srgbClr val="90DFB0"/>
                    </a:solidFill>
                  </a:tcPr>
                </a:tc>
                <a:extLst>
                  <a:ext uri="{0D108BD9-81ED-4DB2-BD59-A6C34878D82A}">
                    <a16:rowId xmlns:a16="http://schemas.microsoft.com/office/drawing/2014/main" val="509316405"/>
                  </a:ext>
                </a:extLst>
              </a:tr>
              <a:tr h="256386">
                <a:tc>
                  <a:txBody>
                    <a:bodyPr/>
                    <a:lstStyle/>
                    <a:p>
                      <a:r>
                        <a:rPr lang="en-US" sz="1200" i="1">
                          <a:latin typeface="Arial" panose="020B0604020202020204" pitchFamily="34" charset="0"/>
                          <a:cs typeface="Arial" panose="020B0604020202020204" pitchFamily="34" charset="0"/>
                        </a:rPr>
                        <a:t>S. arenicola</a:t>
                      </a:r>
                    </a:p>
                  </a:txBody>
                  <a:tcPr>
                    <a:solidFill>
                      <a:srgbClr val="C6CE86"/>
                    </a:solidFill>
                  </a:tcPr>
                </a:tc>
                <a:tc>
                  <a:txBody>
                    <a:bodyPr/>
                    <a:lstStyle/>
                    <a:p>
                      <a:r>
                        <a:rPr lang="en-US" sz="1200" dirty="0">
                          <a:latin typeface="Arial" panose="020B0604020202020204" pitchFamily="34" charset="0"/>
                          <a:cs typeface="Arial" panose="020B0604020202020204" pitchFamily="34" charset="0"/>
                        </a:rPr>
                        <a:t>0.85</a:t>
                      </a: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tc>
                  <a:txBody>
                    <a:bodyPr/>
                    <a:lstStyle/>
                    <a:p>
                      <a:endParaRPr lang="en-US" sz="1200">
                        <a:latin typeface="Arial" panose="020B0604020202020204" pitchFamily="34" charset="0"/>
                        <a:cs typeface="Arial" panose="020B0604020202020204" pitchFamily="34" charset="0"/>
                      </a:endParaRPr>
                    </a:p>
                  </a:txBody>
                  <a:tcPr>
                    <a:solidFill>
                      <a:srgbClr val="C6CE86"/>
                    </a:solidFill>
                  </a:tcPr>
                </a:tc>
                <a:extLst>
                  <a:ext uri="{0D108BD9-81ED-4DB2-BD59-A6C34878D82A}">
                    <a16:rowId xmlns:a16="http://schemas.microsoft.com/office/drawing/2014/main" val="2897624238"/>
                  </a:ext>
                </a:extLst>
              </a:tr>
              <a:tr h="256386">
                <a:tc>
                  <a:txBody>
                    <a:bodyPr/>
                    <a:lstStyle/>
                    <a:p>
                      <a:r>
                        <a:rPr lang="en-US" sz="1200" b="0" i="1">
                          <a:latin typeface="Arial" panose="020B0604020202020204" pitchFamily="34" charset="0"/>
                          <a:cs typeface="Arial" panose="020B0604020202020204" pitchFamily="34" charset="0"/>
                        </a:rPr>
                        <a:t>S. havanensis</a:t>
                      </a:r>
                    </a:p>
                  </a:txBody>
                  <a:tcPr>
                    <a:solidFill>
                      <a:srgbClr val="F0B682"/>
                    </a:solidFill>
                  </a:tcPr>
                </a:tc>
                <a:tc>
                  <a:txBody>
                    <a:bodyPr/>
                    <a:lstStyle/>
                    <a:p>
                      <a:r>
                        <a:rPr lang="en-US" sz="1200">
                          <a:latin typeface="Arial" panose="020B0604020202020204" pitchFamily="34" charset="0"/>
                          <a:cs typeface="Arial" panose="020B0604020202020204" pitchFamily="34" charset="0"/>
                        </a:rPr>
                        <a:t>0.37</a:t>
                      </a: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tc>
                  <a:txBody>
                    <a:bodyPr/>
                    <a:lstStyle/>
                    <a:p>
                      <a:endParaRPr lang="en-US" sz="1200">
                        <a:latin typeface="Arial" panose="020B0604020202020204" pitchFamily="34" charset="0"/>
                        <a:cs typeface="Arial" panose="020B0604020202020204" pitchFamily="34" charset="0"/>
                      </a:endParaRPr>
                    </a:p>
                  </a:txBody>
                  <a:tcPr>
                    <a:solidFill>
                      <a:srgbClr val="F0B682"/>
                    </a:solidFill>
                  </a:tcPr>
                </a:tc>
                <a:extLst>
                  <a:ext uri="{0D108BD9-81ED-4DB2-BD59-A6C34878D82A}">
                    <a16:rowId xmlns:a16="http://schemas.microsoft.com/office/drawing/2014/main" val="2008276510"/>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altissima</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894684555"/>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tournefortii</a:t>
                      </a:r>
                      <a:endParaRPr lang="en-US" sz="1200" i="1">
                        <a:latin typeface="Arial" panose="020B0604020202020204" pitchFamily="34" charset="0"/>
                        <a:cs typeface="Arial" panose="020B0604020202020204" pitchFamily="34" charset="0"/>
                      </a:endParaRPr>
                    </a:p>
                  </a:txBody>
                  <a:tcPr>
                    <a:solidFill>
                      <a:srgbClr val="FFA2A2"/>
                    </a:solidFill>
                  </a:tcPr>
                </a:tc>
                <a:tc>
                  <a:txBody>
                    <a:bodyPr/>
                    <a:lstStyle/>
                    <a:p>
                      <a:r>
                        <a:rPr lang="en-US" sz="1200">
                          <a:latin typeface="Arial" panose="020B0604020202020204" pitchFamily="34" charset="0"/>
                          <a:cs typeface="Arial" panose="020B0604020202020204" pitchFamily="34" charset="0"/>
                        </a:rPr>
                        <a:t>0.39</a:t>
                      </a: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tc>
                  <a:txBody>
                    <a:bodyPr/>
                    <a:lstStyle/>
                    <a:p>
                      <a:endParaRPr lang="en-US" sz="1200">
                        <a:latin typeface="Arial" panose="020B0604020202020204" pitchFamily="34" charset="0"/>
                        <a:cs typeface="Arial" panose="020B0604020202020204" pitchFamily="34" charset="0"/>
                      </a:endParaRPr>
                    </a:p>
                  </a:txBody>
                  <a:tcPr>
                    <a:solidFill>
                      <a:srgbClr val="FFA2A2"/>
                    </a:solidFill>
                  </a:tcPr>
                </a:tc>
                <a:extLst>
                  <a:ext uri="{0D108BD9-81ED-4DB2-BD59-A6C34878D82A}">
                    <a16:rowId xmlns:a16="http://schemas.microsoft.com/office/drawing/2014/main" val="2368235859"/>
                  </a:ext>
                </a:extLst>
              </a:tr>
              <a:tr h="256386">
                <a:tc>
                  <a:txBody>
                    <a:bodyPr/>
                    <a:lstStyle/>
                    <a:p>
                      <a:r>
                        <a:rPr lang="en-US" sz="1200" i="1">
                          <a:latin typeface="Arial" panose="020B0604020202020204" pitchFamily="34" charset="0"/>
                          <a:cs typeface="Arial" panose="020B0604020202020204" pitchFamily="34" charset="0"/>
                        </a:rPr>
                        <a:t>S. </a:t>
                      </a:r>
                      <a:r>
                        <a:rPr lang="en-US" sz="1200" i="1" err="1">
                          <a:latin typeface="Arial" panose="020B0604020202020204" pitchFamily="34" charset="0"/>
                          <a:cs typeface="Arial" panose="020B0604020202020204" pitchFamily="34" charset="0"/>
                        </a:rPr>
                        <a:t>leonardii</a:t>
                      </a:r>
                      <a:endParaRPr lang="en-US" sz="1200" i="1">
                        <a:latin typeface="Arial" panose="020B0604020202020204" pitchFamily="34" charset="0"/>
                        <a:cs typeface="Arial" panose="020B0604020202020204" pitchFamily="34" charset="0"/>
                      </a:endParaRPr>
                    </a:p>
                  </a:txBody>
                  <a:tcPr>
                    <a:lnB w="12700" cmpd="sng">
                      <a:noFill/>
                    </a:lnB>
                    <a:noFill/>
                  </a:tcPr>
                </a:tc>
                <a:tc>
                  <a:txBody>
                    <a:bodyPr/>
                    <a:lstStyle/>
                    <a:p>
                      <a:r>
                        <a:rPr lang="en-US" sz="1200">
                          <a:latin typeface="Arial" panose="020B0604020202020204" pitchFamily="34" charset="0"/>
                          <a:cs typeface="Arial" panose="020B0604020202020204" pitchFamily="34" charset="0"/>
                        </a:rPr>
                        <a:t>0.50</a:t>
                      </a: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tc>
                  <a:txBody>
                    <a:bodyPr/>
                    <a:lstStyle/>
                    <a:p>
                      <a:endParaRPr lang="en-US" sz="120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646048034"/>
                  </a:ext>
                </a:extLst>
              </a:tr>
              <a:tr h="256386">
                <a:tc>
                  <a:txBody>
                    <a:bodyPr/>
                    <a:lstStyle/>
                    <a:p>
                      <a:r>
                        <a:rPr lang="en-US" sz="1200" i="1" dirty="0">
                          <a:latin typeface="Arial" panose="020B0604020202020204" pitchFamily="34" charset="0"/>
                          <a:cs typeface="Arial" panose="020B0604020202020204" pitchFamily="34" charset="0"/>
                        </a:rPr>
                        <a:t>S. </a:t>
                      </a:r>
                      <a:r>
                        <a:rPr lang="en-US" sz="1200" i="1" dirty="0" err="1">
                          <a:latin typeface="Arial" panose="020B0604020202020204" pitchFamily="34" charset="0"/>
                          <a:cs typeface="Arial" panose="020B0604020202020204" pitchFamily="34" charset="0"/>
                        </a:rPr>
                        <a:t>pekenensis</a:t>
                      </a:r>
                      <a:r>
                        <a:rPr lang="en-US" sz="1200" i="1" dirty="0">
                          <a:latin typeface="Arial" panose="020B0604020202020204" pitchFamily="34" charset="0"/>
                          <a:cs typeface="Arial" panose="020B0604020202020204" pitchFamily="34" charset="0"/>
                        </a:rPr>
                        <a:t> var. </a:t>
                      </a:r>
                      <a:r>
                        <a:rPr lang="en-US" sz="1200" i="1" dirty="0" err="1">
                          <a:latin typeface="Arial" panose="020B0604020202020204" pitchFamily="34" charset="0"/>
                          <a:cs typeface="Arial" panose="020B0604020202020204" pitchFamily="34" charset="0"/>
                        </a:rPr>
                        <a:t>alpina</a:t>
                      </a:r>
                      <a:endParaRPr lang="en-US" sz="1200" i="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Arial" panose="020B0604020202020204" pitchFamily="34" charset="0"/>
                          <a:cs typeface="Arial" panose="020B0604020202020204" pitchFamily="34" charset="0"/>
                        </a:rPr>
                        <a:t>0.38</a:t>
                      </a:r>
                    </a:p>
                  </a:txBody>
                  <a:tcPr>
                    <a:lnL w="12700" cmpd="sng">
                      <a:noFill/>
                    </a:lnL>
                    <a:lnB w="12700" cap="flat" cmpd="sng" algn="ctr">
                      <a:solidFill>
                        <a:schemeClr val="tx1"/>
                      </a:solidFill>
                      <a:prstDash val="solid"/>
                      <a:round/>
                      <a:headEnd type="none" w="med" len="med"/>
                      <a:tailEnd type="none" w="med" len="med"/>
                    </a:lnB>
                    <a:noFill/>
                  </a:tcPr>
                </a:tc>
                <a:tc>
                  <a:txBody>
                    <a:bodyPr/>
                    <a:lstStyle/>
                    <a:p>
                      <a:endParaRPr lang="en-US" sz="120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tc>
                  <a:txBody>
                    <a:bodyPr/>
                    <a:lstStyle/>
                    <a:p>
                      <a:endParaRPr lang="en-US" sz="1200" dirty="0">
                        <a:latin typeface="Arial" panose="020B0604020202020204" pitchFamily="34" charset="0"/>
                        <a:cs typeface="Arial" panose="020B0604020202020204" pitchFamily="34" charset="0"/>
                      </a:endParaRP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283652"/>
                  </a:ext>
                </a:extLst>
              </a:tr>
            </a:tbl>
          </a:graphicData>
        </a:graphic>
      </p:graphicFrame>
    </p:spTree>
    <p:extLst>
      <p:ext uri="{BB962C8B-B14F-4D97-AF65-F5344CB8AC3E}">
        <p14:creationId xmlns:p14="http://schemas.microsoft.com/office/powerpoint/2010/main" val="3213739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5D1169-1465-4C91-A18D-8ABC05052BD6}"/>
              </a:ext>
            </a:extLst>
          </p:cNvPr>
          <p:cNvSpPr txBox="1"/>
          <p:nvPr/>
        </p:nvSpPr>
        <p:spPr>
          <a:xfrm>
            <a:off x="156444" y="93165"/>
            <a:ext cx="3961448" cy="276999"/>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Table S1. </a:t>
            </a:r>
            <a:r>
              <a:rPr lang="en-US" sz="1200" dirty="0">
                <a:latin typeface="Arial" panose="020B0604020202020204" pitchFamily="34" charset="0"/>
                <a:cs typeface="Arial" panose="020B0604020202020204" pitchFamily="34" charset="0"/>
              </a:rPr>
              <a:t>Source of </a:t>
            </a:r>
            <a:r>
              <a:rPr lang="en-US" sz="1200" i="1" dirty="0">
                <a:latin typeface="Arial" panose="020B0604020202020204" pitchFamily="34" charset="0"/>
                <a:cs typeface="Arial" panose="020B0604020202020204" pitchFamily="34" charset="0"/>
              </a:rPr>
              <a:t>Scutellaria </a:t>
            </a:r>
            <a:r>
              <a:rPr lang="en-US" sz="1200" dirty="0">
                <a:latin typeface="Arial" panose="020B0604020202020204" pitchFamily="34" charset="0"/>
                <a:cs typeface="Arial" panose="020B0604020202020204" pitchFamily="34" charset="0"/>
              </a:rPr>
              <a:t>tissue samples</a:t>
            </a:r>
            <a:endParaRPr lang="en-US" sz="1200" b="1" dirty="0">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63C13F95-648D-4787-A649-7490F72BCB02}"/>
              </a:ext>
            </a:extLst>
          </p:cNvPr>
          <p:cNvGraphicFramePr>
            <a:graphicFrameLocks noGrp="1"/>
          </p:cNvGraphicFramePr>
          <p:nvPr>
            <p:extLst>
              <p:ext uri="{D42A27DB-BD31-4B8C-83A1-F6EECF244321}">
                <p14:modId xmlns:p14="http://schemas.microsoft.com/office/powerpoint/2010/main" val="4173922263"/>
              </p:ext>
            </p:extLst>
          </p:nvPr>
        </p:nvGraphicFramePr>
        <p:xfrm>
          <a:off x="156444" y="370163"/>
          <a:ext cx="7459511" cy="9595106"/>
        </p:xfrm>
        <a:graphic>
          <a:graphicData uri="http://schemas.openxmlformats.org/drawingml/2006/table">
            <a:tbl>
              <a:tblPr>
                <a:tableStyleId>{5202B0CA-FC54-4496-8BCA-5EF66A818D29}</a:tableStyleId>
              </a:tblPr>
              <a:tblGrid>
                <a:gridCol w="205709">
                  <a:extLst>
                    <a:ext uri="{9D8B030D-6E8A-4147-A177-3AD203B41FA5}">
                      <a16:colId xmlns:a16="http://schemas.microsoft.com/office/drawing/2014/main" val="99090620"/>
                    </a:ext>
                  </a:extLst>
                </a:gridCol>
                <a:gridCol w="1553102">
                  <a:extLst>
                    <a:ext uri="{9D8B030D-6E8A-4147-A177-3AD203B41FA5}">
                      <a16:colId xmlns:a16="http://schemas.microsoft.com/office/drawing/2014/main" val="1486800177"/>
                    </a:ext>
                  </a:extLst>
                </a:gridCol>
                <a:gridCol w="555411">
                  <a:extLst>
                    <a:ext uri="{9D8B030D-6E8A-4147-A177-3AD203B41FA5}">
                      <a16:colId xmlns:a16="http://schemas.microsoft.com/office/drawing/2014/main" val="3921315128"/>
                    </a:ext>
                  </a:extLst>
                </a:gridCol>
                <a:gridCol w="856261">
                  <a:extLst>
                    <a:ext uri="{9D8B030D-6E8A-4147-A177-3AD203B41FA5}">
                      <a16:colId xmlns:a16="http://schemas.microsoft.com/office/drawing/2014/main" val="2079490990"/>
                    </a:ext>
                  </a:extLst>
                </a:gridCol>
                <a:gridCol w="2273082">
                  <a:extLst>
                    <a:ext uri="{9D8B030D-6E8A-4147-A177-3AD203B41FA5}">
                      <a16:colId xmlns:a16="http://schemas.microsoft.com/office/drawing/2014/main" val="1549803623"/>
                    </a:ext>
                  </a:extLst>
                </a:gridCol>
                <a:gridCol w="2015946">
                  <a:extLst>
                    <a:ext uri="{9D8B030D-6E8A-4147-A177-3AD203B41FA5}">
                      <a16:colId xmlns:a16="http://schemas.microsoft.com/office/drawing/2014/main" val="904959797"/>
                    </a:ext>
                  </a:extLst>
                </a:gridCol>
              </a:tblGrid>
              <a:tr h="111571">
                <a:tc>
                  <a:txBody>
                    <a:bodyPr/>
                    <a:lstStyle/>
                    <a:p>
                      <a:pPr algn="l" fontAlgn="b"/>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Species</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Condition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Organ</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1" u="none" strike="noStrike">
                          <a:solidFill>
                            <a:srgbClr val="000000"/>
                          </a:solidFill>
                          <a:effectLst/>
                          <a:latin typeface="Arial" panose="020B0604020202020204" pitchFamily="34" charset="0"/>
                          <a:cs typeface="Arial" panose="020B0604020202020204" pitchFamily="34" charset="0"/>
                        </a:rPr>
                        <a:t>Herbarium</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1" u="none" strike="noStrike">
                          <a:solidFill>
                            <a:srgbClr val="000000"/>
                          </a:solidFill>
                          <a:effectLst/>
                          <a:latin typeface="Arial" panose="020B0604020202020204" pitchFamily="34" charset="0"/>
                          <a:cs typeface="Arial" panose="020B0604020202020204" pitchFamily="34" charset="0"/>
                        </a:rPr>
                        <a:t>Voucher label</a:t>
                      </a:r>
                      <a:endParaRPr lang="en-US" sz="700" b="1"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377530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T. H. Everett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151031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altissima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M. Churadze 1007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37720059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946082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K. M. Naid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8224550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angustifolia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558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4409095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angustifolia ssp. micrathum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Tiehm 16758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658199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antirrhinoides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N. D. Atwood 28625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48024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arenicola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906525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663586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astinae</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T. Howell 38532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2121674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baicalensis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541763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barbata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0471306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2019-056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54508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blepharophylla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fi-FI" sz="700" b="0" u="none" strike="noStrike">
                          <a:solidFill>
                            <a:srgbClr val="000000"/>
                          </a:solidFill>
                          <a:effectLst/>
                          <a:latin typeface="Arial" panose="020B0604020202020204" pitchFamily="34" charset="0"/>
                          <a:cs typeface="Arial" panose="020B0604020202020204" pitchFamily="34" charset="0"/>
                        </a:rPr>
                        <a:t>G. B. Hinton 1086 (NY)</a:t>
                      </a:r>
                      <a:endParaRPr lang="fi-FI"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85277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brittonii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P. Churchill 7376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5969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californica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Olmstead 434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665152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D. Cardenas et al. 42257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04105507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coerulea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T. S. Quedensley 10037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246170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19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costaricana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Cronquist 8834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939312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dependens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2019-065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074472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discolor</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 A. Bullock 740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8961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drumondii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L. C. Higgins 17229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5281653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elliptica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9810206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epilobiifolia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E. Garton 22860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3228121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formosa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 et al. 11073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66243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fruticosa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23940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galericulata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Erskine &amp; A. J. Smith 2118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503862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glabriuscula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40696642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29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guatemalensis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Alvarez 11028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8059192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havanensis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K. Small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4764129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3562228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heterophylla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e-DE" sz="700" b="0" u="none" strike="noStrike">
                          <a:solidFill>
                            <a:srgbClr val="000000"/>
                          </a:solidFill>
                          <a:effectLst/>
                          <a:latin typeface="Arial" panose="020B0604020202020204" pitchFamily="34" charset="0"/>
                          <a:cs typeface="Arial" panose="020B0604020202020204" pitchFamily="34" charset="0"/>
                        </a:rPr>
                        <a:t>A. Bertschinger s. n. (NY)</a:t>
                      </a:r>
                      <a:endParaRPr lang="de-D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98302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heydei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6242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8483038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hispidula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12501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0425213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holmgreniorum</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Schoolcraft 1222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6813912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hookeri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O. Willioms et al. 28585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6842157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incanca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R. D. Thomas 150388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938338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indica var. coccinea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S. Kim &amp; S. T. Lee 2015-0298 (SWU)</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61638687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39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insignis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2015-0110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059317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integrifolia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16408639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isochelia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70430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javalambrensis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Charpin et al.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383455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javanica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S. K. Lau 1915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478225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lateriflora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F. Buddell II 2352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1929738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9083018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leonardii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C. Arthwz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81839562"/>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88468395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leptosiplonsipkon</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Maplcoba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1495341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49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longifolia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Castillo &amp; J. M. Vargas 2722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3906868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lutea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t-BR" sz="700" b="0" u="none" strike="noStrike">
                          <a:solidFill>
                            <a:srgbClr val="000000"/>
                          </a:solidFill>
                          <a:effectLst/>
                          <a:latin typeface="Arial" panose="020B0604020202020204" pitchFamily="34" charset="0"/>
                          <a:cs typeface="Arial" panose="020B0604020202020204" pitchFamily="34" charset="0"/>
                        </a:rPr>
                        <a:t>Jorge A. Molina 30005 (NY)</a:t>
                      </a:r>
                      <a:endParaRPr lang="pt-BR"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827816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lutilaba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Hinton et al. 21760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886908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microphylla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D. Ripley 14966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7541071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multicularis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Assadi, Edmondson &amp; Miller 2135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1844747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51703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27987101"/>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multiglandulosa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064607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muriculata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C. L. Lundell 14978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7138710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oblonga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L. H. Cramer 4871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383959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orientalis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pl-PL" sz="700" b="0" u="none" strike="noStrike">
                          <a:solidFill>
                            <a:srgbClr val="000000"/>
                          </a:solidFill>
                          <a:effectLst/>
                          <a:latin typeface="Arial" panose="020B0604020202020204" pitchFamily="34" charset="0"/>
                          <a:cs typeface="Arial" panose="020B0604020202020204" pitchFamily="34" charset="0"/>
                        </a:rPr>
                        <a:t>E. Serowa &amp; E. Ryschowa s. n. (NY)</a:t>
                      </a:r>
                      <a:endParaRPr lang="pl-PL"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03628300"/>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59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ovata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et al. 170488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1577453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parvula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Thomas &amp; C. Slaughter 103883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0814546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paucifolia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P. Jaeger 8796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38125714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pekinensis var. alpina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2015-0268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73429748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peregrina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Field &amp; Y. Lazar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59509867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pinnatifida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K. H. Rechinger 686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4987544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potosina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D. S. Correll &amp; H. B. Correll 30562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58491363"/>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prostrata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W. Koelz 21180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66355691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przewalskii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L. Janczenko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03863609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pseudoserrata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n-NO" sz="700" b="0" u="none" strike="noStrike">
                          <a:solidFill>
                            <a:srgbClr val="000000"/>
                          </a:solidFill>
                          <a:effectLst/>
                          <a:latin typeface="Arial" panose="020B0604020202020204" pitchFamily="34" charset="0"/>
                          <a:cs typeface="Arial" panose="020B0604020202020204" pitchFamily="34" charset="0"/>
                        </a:rPr>
                        <a:t>R. Kral s. n. (NY)</a:t>
                      </a:r>
                      <a:endParaRPr lang="nn-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92092449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69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pulchella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R. Schischkin et al.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59193722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purpurascens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A. M. Brenes s. n.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86713016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rowSpan="2">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racemosa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University of Florida Herbarium, FL,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 (FLAS)</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327889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vMerge="1">
                  <a:txBody>
                    <a:bodyPr/>
                    <a:lstStyle/>
                    <a:p>
                      <a:endParaRPr lang="en-US"/>
                    </a:p>
                  </a:txBody>
                  <a:tcP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425600100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relenorskyi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Donmez 3627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28364983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resinosa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G. C. Freeman &amp; R. E. Brooks 3682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027335917"/>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sapphirina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sv-SE" sz="700" b="0" u="none" strike="noStrike">
                          <a:solidFill>
                            <a:srgbClr val="000000"/>
                          </a:solidFill>
                          <a:effectLst/>
                          <a:latin typeface="Arial" panose="020B0604020202020204" pitchFamily="34" charset="0"/>
                          <a:cs typeface="Arial" panose="020B0604020202020204" pitchFamily="34" charset="0"/>
                        </a:rPr>
                        <a:t>S. L. Welsh 20585 (NY)</a:t>
                      </a:r>
                      <a:endParaRPr lang="sv-SE"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6254000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76</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scordiifolia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 H. Iltis et al. 307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27851634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77</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seleriana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C. G. Pringle s. n.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1530419818"/>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78</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serrata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J. J. Carter s. n.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309975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79</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siphocampuloides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nb-NO" sz="700" b="0" u="none" strike="noStrike">
                          <a:solidFill>
                            <a:srgbClr val="000000"/>
                          </a:solidFill>
                          <a:effectLst/>
                          <a:latin typeface="Arial" panose="020B0604020202020204" pitchFamily="34" charset="0"/>
                          <a:cs typeface="Arial" panose="020B0604020202020204" pitchFamily="34" charset="0"/>
                        </a:rPr>
                        <a:t>S. D. White 4380 (NY)</a:t>
                      </a:r>
                      <a:endParaRPr lang="nb-NO"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18272864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80</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splendens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A. Villegas H. 00063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20697130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81</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strigillosa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Sungshin Herbarium, Seoul, Republic of Korea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S. Kim 20140705 (SWU)</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434119834"/>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82</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suffrutscens</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da-DK" sz="700" b="0" u="none" strike="noStrike">
                          <a:solidFill>
                            <a:srgbClr val="000000"/>
                          </a:solidFill>
                          <a:effectLst/>
                          <a:latin typeface="Arial" panose="020B0604020202020204" pitchFamily="34" charset="0"/>
                          <a:cs typeface="Arial" panose="020B0604020202020204" pitchFamily="34" charset="0"/>
                        </a:rPr>
                        <a:t>J. L. Reveal 3390 (NY)</a:t>
                      </a:r>
                      <a:endParaRPr lang="da-DK"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825718289"/>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83</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sumatrana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C. Hamel &amp; R. S. Toroes 767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69498116"/>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84</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tessellata</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Dried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000000"/>
                          </a:solidFill>
                          <a:effectLst/>
                          <a:latin typeface="Arial" panose="020B0604020202020204" pitchFamily="34" charset="0"/>
                          <a:cs typeface="Arial" panose="020B0604020202020204" pitchFamily="34" charset="0"/>
                        </a:rPr>
                        <a:t>Steere Herbarium, NY, USA</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R. D. Worthington 13323 (NY)</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389013775"/>
                  </a:ext>
                </a:extLst>
              </a:tr>
              <a:tr h="111571">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85</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S. tournefortii</a:t>
                      </a:r>
                      <a:endParaRPr lang="en-US" sz="700" b="0" i="1"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Fresh</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rtl="0" fontAlgn="ctr"/>
                      <a:r>
                        <a:rPr lang="en-US" sz="700" b="0" u="none" strike="noStrike">
                          <a:solidFill>
                            <a:srgbClr val="000000"/>
                          </a:solidFill>
                          <a:effectLst/>
                          <a:latin typeface="Arial" panose="020B0604020202020204" pitchFamily="34" charset="0"/>
                          <a:cs typeface="Arial" panose="020B0604020202020204" pitchFamily="34" charset="0"/>
                        </a:rPr>
                        <a:t>Leaf, stem, root</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ctr"/>
                      <a:r>
                        <a:rPr lang="en-US" sz="700" b="0" u="none" strike="noStrike">
                          <a:solidFill>
                            <a:srgbClr val="FF0000"/>
                          </a:solidFill>
                          <a:effectLst/>
                          <a:latin typeface="Arial" panose="020B0604020202020204" pitchFamily="34" charset="0"/>
                          <a:cs typeface="Arial" panose="020B0604020202020204" pitchFamily="34" charset="0"/>
                        </a:rPr>
                        <a:t>To be submitted</a:t>
                      </a:r>
                      <a:endParaRPr lang="en-US" sz="700" b="0" i="0" u="none" strike="noStrike">
                        <a:solidFill>
                          <a:srgbClr val="FF0000"/>
                        </a:solidFill>
                        <a:effectLst/>
                        <a:latin typeface="Arial" panose="020B0604020202020204" pitchFamily="34" charset="0"/>
                        <a:cs typeface="Arial" panose="020B0604020202020204" pitchFamily="34" charset="0"/>
                      </a:endParaRPr>
                    </a:p>
                  </a:txBody>
                  <a:tcPr marL="3710" marR="3710" marT="3710" marB="0" anchor="ctr"/>
                </a:tc>
                <a:tc>
                  <a:txBody>
                    <a:bodyPr/>
                    <a:lstStyle/>
                    <a:p>
                      <a:pPr algn="l" fontAlgn="b"/>
                      <a:r>
                        <a:rPr lang="en-US" sz="700" b="0" u="none" strike="noStrike">
                          <a:solidFill>
                            <a:srgbClr val="000000"/>
                          </a:solidFill>
                          <a:effectLst/>
                          <a:latin typeface="Arial" panose="020B0604020202020204" pitchFamily="34" charset="0"/>
                          <a:cs typeface="Arial" panose="020B0604020202020204" pitchFamily="34" charset="0"/>
                        </a:rPr>
                        <a:t>Herbarium name not recognized</a:t>
                      </a:r>
                      <a:endParaRPr lang="en-US" sz="700" b="0" i="0" u="none" strike="noStrike">
                        <a:solidFill>
                          <a:srgbClr val="000000"/>
                        </a:solidFill>
                        <a:effectLst/>
                        <a:latin typeface="Arial" panose="020B0604020202020204" pitchFamily="34" charset="0"/>
                        <a:cs typeface="Arial" panose="020B0604020202020204" pitchFamily="34" charset="0"/>
                      </a:endParaRPr>
                    </a:p>
                  </a:txBody>
                  <a:tcPr marL="3710" marR="3710" marT="3710" marB="0" anchor="b"/>
                </a:tc>
                <a:extLst>
                  <a:ext uri="{0D108BD9-81ED-4DB2-BD59-A6C34878D82A}">
                    <a16:rowId xmlns:a16="http://schemas.microsoft.com/office/drawing/2014/main" val="2307459506"/>
                  </a:ext>
                </a:extLst>
              </a:tr>
            </a:tbl>
          </a:graphicData>
        </a:graphic>
      </p:graphicFrame>
    </p:spTree>
    <p:extLst>
      <p:ext uri="{BB962C8B-B14F-4D97-AF65-F5344CB8AC3E}">
        <p14:creationId xmlns:p14="http://schemas.microsoft.com/office/powerpoint/2010/main" val="161973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2418</TotalTime>
  <Words>2475</Words>
  <Application>Microsoft Office PowerPoint</Application>
  <PresentationFormat>Custom</PresentationFormat>
  <Paragraphs>533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A phylogenomic investigation of Scutellaria reveals distinct patterns in medicinal flavonoid diversity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Bryce Askey</dc:creator>
  <cp:lastModifiedBy> </cp:lastModifiedBy>
  <cp:revision>89</cp:revision>
  <dcterms:created xsi:type="dcterms:W3CDTF">2020-05-26T19:49:14Z</dcterms:created>
  <dcterms:modified xsi:type="dcterms:W3CDTF">2020-08-10T03:10:10Z</dcterms:modified>
</cp:coreProperties>
</file>